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303" r:id="rId45"/>
    <p:sldId id="298" r:id="rId46"/>
    <p:sldId id="299" r:id="rId47"/>
    <p:sldId id="300" r:id="rId48"/>
    <p:sldId id="301" r:id="rId49"/>
    <p:sldId id="302" r:id="rId50"/>
  </p:sldIdLst>
  <p:sldSz cx="9144000" cy="5143500" type="screen16x9"/>
  <p:notesSz cx="6858000" cy="9144000"/>
  <p:embeddedFontLst>
    <p:embeddedFont>
      <p:font typeface="Book Antiqua" panose="02040602050305030304" pitchFamily="18" charset="0"/>
      <p:regular r:id="rId52"/>
      <p:bold r:id="rId53"/>
      <p:italic r:id="rId54"/>
      <p:boldItalic r:id="rId55"/>
    </p:embeddedFont>
    <p:embeddedFont>
      <p:font typeface="Maven Pro" panose="020B0604020202020204" charset="0"/>
      <p:regular r:id="rId56"/>
      <p:bold r:id="rId57"/>
    </p:embeddedFont>
    <p:embeddedFont>
      <p:font typeface="Nunito"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607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222039953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9222039953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 Goal:</a:t>
            </a:r>
            <a:r>
              <a:rPr lang="en" sz="1200"/>
              <a:t> </a:t>
            </a:r>
            <a:r>
              <a:rPr lang="en" sz="1200">
                <a:latin typeface="Nunito"/>
                <a:ea typeface="Nunito"/>
                <a:cs typeface="Nunito"/>
                <a:sym typeface="Nunito"/>
              </a:rPr>
              <a:t>Provide insights into the complexity involved in Data Science, particularly the types of decisions that must be made and the consequences of those choices. </a:t>
            </a:r>
            <a:endParaRPr sz="1200">
              <a:latin typeface="Nunito"/>
              <a:ea typeface="Nunito"/>
              <a:cs typeface="Nunito"/>
              <a:sym typeface="Nunito"/>
            </a:endParaRPr>
          </a:p>
          <a:p>
            <a:pPr marL="0" lvl="0" indent="0" algn="l" rtl="0">
              <a:spcBef>
                <a:spcPts val="0"/>
              </a:spcBef>
              <a:spcAft>
                <a:spcPts val="0"/>
              </a:spcAft>
              <a:buNone/>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222039953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222039953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222039953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222039953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222039953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922203995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222039953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22203995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222039953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222039953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222039953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222039953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22203995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922203995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Throw the kitchen sink at your data! Why not? Never know what you might find!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222039953_0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922203995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Binary Class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9222039953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9222039953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Multiclass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222039953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222039953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22203995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22203995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9222039953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9222039953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222039953_0_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9222039953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9222039953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9222039953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9222039953_0_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9222039953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222039953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9222039953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222039953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222039953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9222039953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9222039953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a:t>But this model is likely not going to be run by you in your virtual environment or AWS instance. It’s going to be run perhaps in an app or in a client dashboard. So you need to save all of it and pass it along.</a:t>
            </a:r>
            <a:br>
              <a:rPr lang="en"/>
            </a:br>
            <a:br>
              <a:rPr lang="en"/>
            </a:br>
            <a:r>
              <a:rPr lang="en"/>
              <a:t>Your model pipeline actually employs multiple smaller models to thoroughly process your data. These models must be saved as well to apply your model properly on real-time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9222039953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9222039953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9222039953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9222039953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9222039953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9222039953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 Goal:</a:t>
            </a:r>
            <a:r>
              <a:rPr lang="en" sz="1200"/>
              <a:t> </a:t>
            </a:r>
            <a:r>
              <a:rPr lang="en" sz="1200">
                <a:latin typeface="Nunito"/>
                <a:ea typeface="Nunito"/>
                <a:cs typeface="Nunito"/>
                <a:sym typeface="Nunito"/>
              </a:rPr>
              <a:t>Provide insights into the complexity involved in Data Science, particularly the types of decisions that must be made and the consequences of those choices. </a:t>
            </a:r>
            <a:endParaRPr sz="1200">
              <a:latin typeface="Nunito"/>
              <a:ea typeface="Nunito"/>
              <a:cs typeface="Nunito"/>
              <a:sym typeface="Nunito"/>
            </a:endParaRPr>
          </a:p>
          <a:p>
            <a:pPr marL="0" lvl="0" indent="0" algn="l" rtl="0">
              <a:spcBef>
                <a:spcPts val="0"/>
              </a:spcBef>
              <a:spcAft>
                <a:spcPts val="0"/>
              </a:spcAft>
              <a:buNone/>
            </a:pP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222039953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222039953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can answer EDA-based questions, provide insight, clarify what is needed. You know the models, they know the data.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9222039953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9222039953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222039953_0_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222039953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9222039953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9222039953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222039953_0_9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222039953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222039953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9222039953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222039953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222039953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9222039953_0_1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9222039953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9222039953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9222039953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None/>
            </a:pPr>
            <a:r>
              <a:rPr lang="en"/>
              <a:t>Since this course is dedicated to Python, not SQL, and for those who have not been exposed to SQL yet, we will not deep dive into its use.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222039953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222039953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9222039953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9222039953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222039953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222039953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222039953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222039953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9222039953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9222039953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222039953_0_10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222039953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222039953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222039953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9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222039953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222039953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it is highly unlikely that you will be responsible for the entire process from end-to-end. Your focus is on developing models and outputs that are usable and accurate, and using the appropriate tools to accomplish that goal.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9222039953_0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9222039953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don’t exaggerate the usefulness of your model. Using layman’s terms is important -- but be way of generalizing the work to the point that others think it does something that it cannot.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222039953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222039953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9222039953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9222039953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222039953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9222039953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222039953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9222039953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important because it reduced the noise and confusion the model has to go through to make appropriate class predictions while also creating groups that would be relevant and understandable to the SMEs and clients who would maintain the model later.</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222039953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9222039953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9222039953_0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9222039953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9222039953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9222039953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222039953_0_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222039953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step along this process involves different decision-making that will definitively affect results of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54"/>
        <p:cNvGrpSpPr/>
        <p:nvPr/>
      </p:nvGrpSpPr>
      <p:grpSpPr>
        <a:xfrm>
          <a:off x="0" y="0"/>
          <a:ext cx="0" cy="0"/>
          <a:chOff x="0" y="0"/>
          <a:chExt cx="0" cy="0"/>
        </a:xfrm>
      </p:grpSpPr>
      <p:grpSp>
        <p:nvGrpSpPr>
          <p:cNvPr id="55" name="Google Shape;55;p14"/>
          <p:cNvGrpSpPr/>
          <p:nvPr/>
        </p:nvGrpSpPr>
        <p:grpSpPr>
          <a:xfrm>
            <a:off x="7343003" y="3409675"/>
            <a:ext cx="1691422" cy="1732548"/>
            <a:chOff x="7343003" y="3409675"/>
            <a:chExt cx="1691422" cy="1732548"/>
          </a:xfrm>
        </p:grpSpPr>
        <p:grpSp>
          <p:nvGrpSpPr>
            <p:cNvPr id="56" name="Google Shape;56;p14"/>
            <p:cNvGrpSpPr/>
            <p:nvPr/>
          </p:nvGrpSpPr>
          <p:grpSpPr>
            <a:xfrm>
              <a:off x="7343003" y="4453711"/>
              <a:ext cx="316800" cy="688513"/>
              <a:chOff x="7343003" y="4453711"/>
              <a:chExt cx="316800" cy="688513"/>
            </a:xfrm>
          </p:grpSpPr>
          <p:sp>
            <p:nvSpPr>
              <p:cNvPr id="57" name="Google Shape;57;p14"/>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14"/>
            <p:cNvGrpSpPr/>
            <p:nvPr/>
          </p:nvGrpSpPr>
          <p:grpSpPr>
            <a:xfrm>
              <a:off x="7801210" y="4105700"/>
              <a:ext cx="316800" cy="1036523"/>
              <a:chOff x="7801210" y="4105700"/>
              <a:chExt cx="316800" cy="1036523"/>
            </a:xfrm>
          </p:grpSpPr>
          <p:sp>
            <p:nvSpPr>
              <p:cNvPr id="60" name="Google Shape;60;p14"/>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8259418" y="3757688"/>
              <a:ext cx="316800" cy="1384535"/>
              <a:chOff x="8259418" y="3757688"/>
              <a:chExt cx="316800" cy="1384535"/>
            </a:xfrm>
          </p:grpSpPr>
          <p:sp>
            <p:nvSpPr>
              <p:cNvPr id="64" name="Google Shape;64;p14"/>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14"/>
            <p:cNvGrpSpPr/>
            <p:nvPr/>
          </p:nvGrpSpPr>
          <p:grpSpPr>
            <a:xfrm>
              <a:off x="8717625" y="3409675"/>
              <a:ext cx="316800" cy="1732548"/>
              <a:chOff x="8717625" y="3409675"/>
              <a:chExt cx="316800" cy="1732548"/>
            </a:xfrm>
          </p:grpSpPr>
          <p:sp>
            <p:nvSpPr>
              <p:cNvPr id="69" name="Google Shape;69;p1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14"/>
          <p:cNvGrpSpPr/>
          <p:nvPr/>
        </p:nvGrpSpPr>
        <p:grpSpPr>
          <a:xfrm>
            <a:off x="5043503" y="0"/>
            <a:ext cx="3814072" cy="3839102"/>
            <a:chOff x="5043503" y="0"/>
            <a:chExt cx="3814072" cy="3839102"/>
          </a:xfrm>
        </p:grpSpPr>
        <p:sp>
          <p:nvSpPr>
            <p:cNvPr id="75" name="Google Shape;75;p14"/>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4"/>
            <p:cNvGrpSpPr/>
            <p:nvPr/>
          </p:nvGrpSpPr>
          <p:grpSpPr>
            <a:xfrm>
              <a:off x="7647812" y="2704283"/>
              <a:ext cx="635219" cy="635219"/>
              <a:chOff x="6725724" y="2701260"/>
              <a:chExt cx="1208101" cy="1208100"/>
            </a:xfrm>
          </p:grpSpPr>
          <p:sp>
            <p:nvSpPr>
              <p:cNvPr id="78" name="Google Shape;78;p14"/>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4"/>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4"/>
            <p:cNvGrpSpPr/>
            <p:nvPr/>
          </p:nvGrpSpPr>
          <p:grpSpPr>
            <a:xfrm>
              <a:off x="7952720" y="179238"/>
              <a:ext cx="873165" cy="873003"/>
              <a:chOff x="7754428" y="208725"/>
              <a:chExt cx="541800" cy="541800"/>
            </a:xfrm>
          </p:grpSpPr>
          <p:sp>
            <p:nvSpPr>
              <p:cNvPr id="83" name="Google Shape;83;p14"/>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2" name="Google Shape;92;p14"/>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93" name="Google Shape;93;p1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94"/>
        <p:cNvGrpSpPr/>
        <p:nvPr/>
      </p:nvGrpSpPr>
      <p:grpSpPr>
        <a:xfrm>
          <a:off x="0" y="0"/>
          <a:ext cx="0" cy="0"/>
          <a:chOff x="0" y="0"/>
          <a:chExt cx="0" cy="0"/>
        </a:xfrm>
      </p:grpSpPr>
      <p:grpSp>
        <p:nvGrpSpPr>
          <p:cNvPr id="95" name="Google Shape;95;p15"/>
          <p:cNvGrpSpPr/>
          <p:nvPr/>
        </p:nvGrpSpPr>
        <p:grpSpPr>
          <a:xfrm>
            <a:off x="146769" y="3406"/>
            <a:ext cx="1233215" cy="1384535"/>
            <a:chOff x="146769" y="3406"/>
            <a:chExt cx="1233215" cy="1384535"/>
          </a:xfrm>
        </p:grpSpPr>
        <p:grpSp>
          <p:nvGrpSpPr>
            <p:cNvPr id="96" name="Google Shape;96;p15"/>
            <p:cNvGrpSpPr/>
            <p:nvPr/>
          </p:nvGrpSpPr>
          <p:grpSpPr>
            <a:xfrm>
              <a:off x="1063183" y="3406"/>
              <a:ext cx="316800" cy="688513"/>
              <a:chOff x="1063183" y="3406"/>
              <a:chExt cx="316800" cy="688513"/>
            </a:xfrm>
          </p:grpSpPr>
          <p:sp>
            <p:nvSpPr>
              <p:cNvPr id="97" name="Google Shape;97;p15"/>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5"/>
            <p:cNvGrpSpPr/>
            <p:nvPr/>
          </p:nvGrpSpPr>
          <p:grpSpPr>
            <a:xfrm>
              <a:off x="604976" y="3406"/>
              <a:ext cx="316800" cy="1036524"/>
              <a:chOff x="604976" y="3406"/>
              <a:chExt cx="316800" cy="1036524"/>
            </a:xfrm>
          </p:grpSpPr>
          <p:sp>
            <p:nvSpPr>
              <p:cNvPr id="100" name="Google Shape;100;p1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15"/>
            <p:cNvGrpSpPr/>
            <p:nvPr/>
          </p:nvGrpSpPr>
          <p:grpSpPr>
            <a:xfrm>
              <a:off x="146769" y="3406"/>
              <a:ext cx="316800" cy="1384535"/>
              <a:chOff x="146769" y="3406"/>
              <a:chExt cx="316800" cy="1384535"/>
            </a:xfrm>
          </p:grpSpPr>
          <p:sp>
            <p:nvSpPr>
              <p:cNvPr id="104" name="Google Shape;104;p15"/>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108;p15"/>
          <p:cNvGrpSpPr/>
          <p:nvPr/>
        </p:nvGrpSpPr>
        <p:grpSpPr>
          <a:xfrm>
            <a:off x="6775084" y="2904008"/>
            <a:ext cx="2186148" cy="2239500"/>
            <a:chOff x="6775084" y="2904008"/>
            <a:chExt cx="2186148" cy="2239500"/>
          </a:xfrm>
        </p:grpSpPr>
        <p:grpSp>
          <p:nvGrpSpPr>
            <p:cNvPr id="109" name="Google Shape;109;p15"/>
            <p:cNvGrpSpPr/>
            <p:nvPr/>
          </p:nvGrpSpPr>
          <p:grpSpPr>
            <a:xfrm>
              <a:off x="6775084" y="4253708"/>
              <a:ext cx="409500" cy="889800"/>
              <a:chOff x="6775084" y="4253708"/>
              <a:chExt cx="409500" cy="889800"/>
            </a:xfrm>
          </p:grpSpPr>
          <p:sp>
            <p:nvSpPr>
              <p:cNvPr id="110" name="Google Shape;110;p1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5"/>
            <p:cNvGrpSpPr/>
            <p:nvPr/>
          </p:nvGrpSpPr>
          <p:grpSpPr>
            <a:xfrm>
              <a:off x="7367299" y="3804008"/>
              <a:ext cx="409500" cy="1339500"/>
              <a:chOff x="7367299" y="3804008"/>
              <a:chExt cx="409500" cy="1339500"/>
            </a:xfrm>
          </p:grpSpPr>
          <p:sp>
            <p:nvSpPr>
              <p:cNvPr id="113" name="Google Shape;113;p15"/>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5"/>
            <p:cNvGrpSpPr/>
            <p:nvPr/>
          </p:nvGrpSpPr>
          <p:grpSpPr>
            <a:xfrm>
              <a:off x="7959516" y="3354008"/>
              <a:ext cx="409500" cy="1789500"/>
              <a:chOff x="7959516" y="3354008"/>
              <a:chExt cx="409500" cy="1789500"/>
            </a:xfrm>
          </p:grpSpPr>
          <p:sp>
            <p:nvSpPr>
              <p:cNvPr id="117" name="Google Shape;117;p15"/>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5"/>
            <p:cNvGrpSpPr/>
            <p:nvPr/>
          </p:nvGrpSpPr>
          <p:grpSpPr>
            <a:xfrm>
              <a:off x="8551731" y="2904008"/>
              <a:ext cx="409500" cy="2239500"/>
              <a:chOff x="8551731" y="2904008"/>
              <a:chExt cx="409500" cy="2239500"/>
            </a:xfrm>
          </p:grpSpPr>
          <p:sp>
            <p:nvSpPr>
              <p:cNvPr id="122" name="Google Shape;122;p15"/>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 name="Google Shape;127;p15"/>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8" name="Google Shape;128;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grpSp>
        <p:nvGrpSpPr>
          <p:cNvPr id="130" name="Google Shape;130;p16"/>
          <p:cNvGrpSpPr/>
          <p:nvPr/>
        </p:nvGrpSpPr>
        <p:grpSpPr>
          <a:xfrm>
            <a:off x="625966" y="299376"/>
            <a:ext cx="999312" cy="999312"/>
            <a:chOff x="348199" y="179450"/>
            <a:chExt cx="1116300" cy="1116300"/>
          </a:xfrm>
        </p:grpSpPr>
        <p:sp>
          <p:nvSpPr>
            <p:cNvPr id="131" name="Google Shape;131;p1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5" name="Google Shape;135;p1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grpSp>
        <p:nvGrpSpPr>
          <p:cNvPr id="137" name="Google Shape;137;p17"/>
          <p:cNvGrpSpPr/>
          <p:nvPr/>
        </p:nvGrpSpPr>
        <p:grpSpPr>
          <a:xfrm>
            <a:off x="625966" y="299376"/>
            <a:ext cx="999312" cy="999312"/>
            <a:chOff x="348199" y="179450"/>
            <a:chExt cx="1116300" cy="1116300"/>
          </a:xfrm>
        </p:grpSpPr>
        <p:sp>
          <p:nvSpPr>
            <p:cNvPr id="138" name="Google Shape;138;p1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7"/>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2" name="Google Shape;142;p1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3" name="Google Shape;143;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grpSp>
        <p:nvGrpSpPr>
          <p:cNvPr id="145" name="Google Shape;145;p18"/>
          <p:cNvGrpSpPr/>
          <p:nvPr/>
        </p:nvGrpSpPr>
        <p:grpSpPr>
          <a:xfrm>
            <a:off x="625966" y="299376"/>
            <a:ext cx="999312" cy="999312"/>
            <a:chOff x="348199" y="179450"/>
            <a:chExt cx="1116300" cy="1116300"/>
          </a:xfrm>
        </p:grpSpPr>
        <p:sp>
          <p:nvSpPr>
            <p:cNvPr id="146" name="Google Shape;146;p18"/>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grpSp>
        <p:nvGrpSpPr>
          <p:cNvPr id="151" name="Google Shape;151;p19"/>
          <p:cNvGrpSpPr/>
          <p:nvPr/>
        </p:nvGrpSpPr>
        <p:grpSpPr>
          <a:xfrm>
            <a:off x="625966" y="299376"/>
            <a:ext cx="999312" cy="999312"/>
            <a:chOff x="348199" y="179450"/>
            <a:chExt cx="1116300" cy="1116300"/>
          </a:xfrm>
        </p:grpSpPr>
        <p:sp>
          <p:nvSpPr>
            <p:cNvPr id="152" name="Google Shape;152;p1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19"/>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56" name="Google Shape;156;p1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57"/>
        <p:cNvGrpSpPr/>
        <p:nvPr/>
      </p:nvGrpSpPr>
      <p:grpSpPr>
        <a:xfrm>
          <a:off x="0" y="0"/>
          <a:ext cx="0" cy="0"/>
          <a:chOff x="0" y="0"/>
          <a:chExt cx="0" cy="0"/>
        </a:xfrm>
      </p:grpSpPr>
      <p:grpSp>
        <p:nvGrpSpPr>
          <p:cNvPr id="158" name="Google Shape;158;p20"/>
          <p:cNvGrpSpPr/>
          <p:nvPr/>
        </p:nvGrpSpPr>
        <p:grpSpPr>
          <a:xfrm>
            <a:off x="6866714" y="1306"/>
            <a:ext cx="2267451" cy="2601690"/>
            <a:chOff x="6790514" y="1306"/>
            <a:chExt cx="2267451" cy="2601690"/>
          </a:xfrm>
        </p:grpSpPr>
        <p:grpSp>
          <p:nvGrpSpPr>
            <p:cNvPr id="159" name="Google Shape;159;p20"/>
            <p:cNvGrpSpPr/>
            <p:nvPr/>
          </p:nvGrpSpPr>
          <p:grpSpPr>
            <a:xfrm>
              <a:off x="7067465" y="1306"/>
              <a:ext cx="1990500" cy="1990200"/>
              <a:chOff x="7067465" y="1306"/>
              <a:chExt cx="1990500" cy="1990200"/>
            </a:xfrm>
          </p:grpSpPr>
          <p:sp>
            <p:nvSpPr>
              <p:cNvPr id="160" name="Google Shape;160;p20"/>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0"/>
            <p:cNvGrpSpPr/>
            <p:nvPr/>
          </p:nvGrpSpPr>
          <p:grpSpPr>
            <a:xfrm>
              <a:off x="8207126" y="1807996"/>
              <a:ext cx="795000" cy="795000"/>
              <a:chOff x="8207126" y="1807996"/>
              <a:chExt cx="795000" cy="795000"/>
            </a:xfrm>
          </p:grpSpPr>
          <p:sp>
            <p:nvSpPr>
              <p:cNvPr id="164" name="Google Shape;164;p20"/>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20"/>
            <p:cNvGrpSpPr/>
            <p:nvPr/>
          </p:nvGrpSpPr>
          <p:grpSpPr>
            <a:xfrm>
              <a:off x="6790514" y="118857"/>
              <a:ext cx="548700" cy="548700"/>
              <a:chOff x="6790514" y="118857"/>
              <a:chExt cx="548700" cy="548700"/>
            </a:xfrm>
          </p:grpSpPr>
          <p:sp>
            <p:nvSpPr>
              <p:cNvPr id="168" name="Google Shape;168;p20"/>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 name="Google Shape;170;p20"/>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1" name="Google Shape;171;p2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2"/>
        <p:cNvGrpSpPr/>
        <p:nvPr/>
      </p:nvGrpSpPr>
      <p:grpSpPr>
        <a:xfrm>
          <a:off x="0" y="0"/>
          <a:ext cx="0" cy="0"/>
          <a:chOff x="0" y="0"/>
          <a:chExt cx="0" cy="0"/>
        </a:xfrm>
      </p:grpSpPr>
      <p:grpSp>
        <p:nvGrpSpPr>
          <p:cNvPr id="173" name="Google Shape;173;p21"/>
          <p:cNvGrpSpPr/>
          <p:nvPr/>
        </p:nvGrpSpPr>
        <p:grpSpPr>
          <a:xfrm>
            <a:off x="625966" y="299376"/>
            <a:ext cx="999312" cy="999312"/>
            <a:chOff x="348199" y="179450"/>
            <a:chExt cx="1116300" cy="1116300"/>
          </a:xfrm>
        </p:grpSpPr>
        <p:sp>
          <p:nvSpPr>
            <p:cNvPr id="174" name="Google Shape;174;p2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21"/>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8" name="Google Shape;178;p21"/>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9" name="Google Shape;179;p2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0"/>
        <p:cNvGrpSpPr/>
        <p:nvPr/>
      </p:nvGrpSpPr>
      <p:grpSpPr>
        <a:xfrm>
          <a:off x="0" y="0"/>
          <a:ext cx="0" cy="0"/>
          <a:chOff x="0" y="0"/>
          <a:chExt cx="0" cy="0"/>
        </a:xfrm>
      </p:grpSpPr>
      <p:grpSp>
        <p:nvGrpSpPr>
          <p:cNvPr id="181" name="Google Shape;181;p22"/>
          <p:cNvGrpSpPr/>
          <p:nvPr/>
        </p:nvGrpSpPr>
        <p:grpSpPr>
          <a:xfrm>
            <a:off x="713373" y="3847119"/>
            <a:ext cx="825392" cy="825392"/>
            <a:chOff x="348199" y="179450"/>
            <a:chExt cx="1116300" cy="1116300"/>
          </a:xfrm>
        </p:grpSpPr>
        <p:sp>
          <p:nvSpPr>
            <p:cNvPr id="182" name="Google Shape;182;p22"/>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2"/>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300"/>
              <a:buNone/>
              <a:defRPr/>
            </a:lvl1pPr>
          </a:lstStyle>
          <a:p>
            <a:endParaRPr/>
          </a:p>
        </p:txBody>
      </p:sp>
      <p:sp>
        <p:nvSpPr>
          <p:cNvPr id="185" name="Google Shape;185;p2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86"/>
        <p:cNvGrpSpPr/>
        <p:nvPr/>
      </p:nvGrpSpPr>
      <p:grpSpPr>
        <a:xfrm>
          <a:off x="0" y="0"/>
          <a:ext cx="0" cy="0"/>
          <a:chOff x="0" y="0"/>
          <a:chExt cx="0" cy="0"/>
        </a:xfrm>
      </p:grpSpPr>
      <p:grpSp>
        <p:nvGrpSpPr>
          <p:cNvPr id="187" name="Google Shape;187;p23"/>
          <p:cNvGrpSpPr/>
          <p:nvPr/>
        </p:nvGrpSpPr>
        <p:grpSpPr>
          <a:xfrm>
            <a:off x="52" y="4099200"/>
            <a:ext cx="9144036" cy="1044300"/>
            <a:chOff x="52" y="4099200"/>
            <a:chExt cx="9144036" cy="1044300"/>
          </a:xfrm>
        </p:grpSpPr>
        <p:grpSp>
          <p:nvGrpSpPr>
            <p:cNvPr id="188" name="Google Shape;188;p23"/>
            <p:cNvGrpSpPr/>
            <p:nvPr/>
          </p:nvGrpSpPr>
          <p:grpSpPr>
            <a:xfrm>
              <a:off x="52" y="4309200"/>
              <a:ext cx="231622" cy="834300"/>
              <a:chOff x="2688737" y="4301380"/>
              <a:chExt cx="231900" cy="834300"/>
            </a:xfrm>
          </p:grpSpPr>
          <p:sp>
            <p:nvSpPr>
              <p:cNvPr id="189" name="Google Shape;189;p23"/>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23"/>
            <p:cNvGrpSpPr/>
            <p:nvPr/>
          </p:nvGrpSpPr>
          <p:grpSpPr>
            <a:xfrm>
              <a:off x="371406" y="4099200"/>
              <a:ext cx="231622" cy="1044300"/>
              <a:chOff x="2688737" y="4091380"/>
              <a:chExt cx="231900" cy="1044300"/>
            </a:xfrm>
          </p:grpSpPr>
          <p:sp>
            <p:nvSpPr>
              <p:cNvPr id="194" name="Google Shape;194;p23"/>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3"/>
            <p:cNvGrpSpPr/>
            <p:nvPr/>
          </p:nvGrpSpPr>
          <p:grpSpPr>
            <a:xfrm>
              <a:off x="742761" y="4309200"/>
              <a:ext cx="231622" cy="834300"/>
              <a:chOff x="2688737" y="4301380"/>
              <a:chExt cx="231900" cy="834300"/>
            </a:xfrm>
          </p:grpSpPr>
          <p:sp>
            <p:nvSpPr>
              <p:cNvPr id="200" name="Google Shape;200;p23"/>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3"/>
            <p:cNvGrpSpPr/>
            <p:nvPr/>
          </p:nvGrpSpPr>
          <p:grpSpPr>
            <a:xfrm>
              <a:off x="1114115" y="4518900"/>
              <a:ext cx="231622" cy="624600"/>
              <a:chOff x="2688737" y="4511080"/>
              <a:chExt cx="231900" cy="624600"/>
            </a:xfrm>
          </p:grpSpPr>
          <p:sp>
            <p:nvSpPr>
              <p:cNvPr id="205" name="Google Shape;205;p23"/>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3"/>
            <p:cNvGrpSpPr/>
            <p:nvPr/>
          </p:nvGrpSpPr>
          <p:grpSpPr>
            <a:xfrm>
              <a:off x="1856753" y="4099200"/>
              <a:ext cx="231600" cy="1044300"/>
              <a:chOff x="1856753" y="4099200"/>
              <a:chExt cx="231600" cy="1044300"/>
            </a:xfrm>
          </p:grpSpPr>
          <p:sp>
            <p:nvSpPr>
              <p:cNvPr id="209" name="Google Shape;209;p23"/>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3"/>
            <p:cNvGrpSpPr/>
            <p:nvPr/>
          </p:nvGrpSpPr>
          <p:grpSpPr>
            <a:xfrm>
              <a:off x="2228107" y="4309200"/>
              <a:ext cx="231600" cy="834300"/>
              <a:chOff x="2228107" y="4309200"/>
              <a:chExt cx="231600" cy="834300"/>
            </a:xfrm>
          </p:grpSpPr>
          <p:sp>
            <p:nvSpPr>
              <p:cNvPr id="215" name="Google Shape;215;p23"/>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3"/>
            <p:cNvGrpSpPr/>
            <p:nvPr/>
          </p:nvGrpSpPr>
          <p:grpSpPr>
            <a:xfrm>
              <a:off x="2599462" y="4518900"/>
              <a:ext cx="231600" cy="624600"/>
              <a:chOff x="2599462" y="4518900"/>
              <a:chExt cx="231600" cy="624600"/>
            </a:xfrm>
          </p:grpSpPr>
          <p:sp>
            <p:nvSpPr>
              <p:cNvPr id="220" name="Google Shape;220;p23"/>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3"/>
            <p:cNvGrpSpPr/>
            <p:nvPr/>
          </p:nvGrpSpPr>
          <p:grpSpPr>
            <a:xfrm>
              <a:off x="3342171" y="4099200"/>
              <a:ext cx="231600" cy="1044300"/>
              <a:chOff x="3342171" y="4099200"/>
              <a:chExt cx="231600" cy="1044300"/>
            </a:xfrm>
          </p:grpSpPr>
          <p:sp>
            <p:nvSpPr>
              <p:cNvPr id="224" name="Google Shape;224;p23"/>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23"/>
            <p:cNvGrpSpPr/>
            <p:nvPr/>
          </p:nvGrpSpPr>
          <p:grpSpPr>
            <a:xfrm>
              <a:off x="3713525" y="4309200"/>
              <a:ext cx="231600" cy="834300"/>
              <a:chOff x="3713525" y="4309200"/>
              <a:chExt cx="231600" cy="834300"/>
            </a:xfrm>
          </p:grpSpPr>
          <p:sp>
            <p:nvSpPr>
              <p:cNvPr id="230" name="Google Shape;230;p23"/>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3"/>
            <p:cNvGrpSpPr/>
            <p:nvPr/>
          </p:nvGrpSpPr>
          <p:grpSpPr>
            <a:xfrm>
              <a:off x="1485398" y="4309200"/>
              <a:ext cx="231600" cy="834300"/>
              <a:chOff x="1485398" y="4309200"/>
              <a:chExt cx="231600" cy="834300"/>
            </a:xfrm>
          </p:grpSpPr>
          <p:sp>
            <p:nvSpPr>
              <p:cNvPr id="235" name="Google Shape;235;p23"/>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3"/>
            <p:cNvGrpSpPr/>
            <p:nvPr/>
          </p:nvGrpSpPr>
          <p:grpSpPr>
            <a:xfrm>
              <a:off x="4084879" y="4518900"/>
              <a:ext cx="231600" cy="624600"/>
              <a:chOff x="4084879" y="4518900"/>
              <a:chExt cx="231600" cy="624600"/>
            </a:xfrm>
          </p:grpSpPr>
          <p:sp>
            <p:nvSpPr>
              <p:cNvPr id="240" name="Google Shape;240;p23"/>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3"/>
            <p:cNvGrpSpPr/>
            <p:nvPr/>
          </p:nvGrpSpPr>
          <p:grpSpPr>
            <a:xfrm>
              <a:off x="2970816" y="4309200"/>
              <a:ext cx="231600" cy="834300"/>
              <a:chOff x="2970816" y="4309200"/>
              <a:chExt cx="231600" cy="834300"/>
            </a:xfrm>
          </p:grpSpPr>
          <p:sp>
            <p:nvSpPr>
              <p:cNvPr id="244" name="Google Shape;244;p23"/>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3"/>
            <p:cNvGrpSpPr/>
            <p:nvPr/>
          </p:nvGrpSpPr>
          <p:grpSpPr>
            <a:xfrm>
              <a:off x="4456234" y="4309200"/>
              <a:ext cx="231600" cy="834300"/>
              <a:chOff x="4456234" y="4309200"/>
              <a:chExt cx="231600" cy="834300"/>
            </a:xfrm>
          </p:grpSpPr>
          <p:sp>
            <p:nvSpPr>
              <p:cNvPr id="249" name="Google Shape;249;p23"/>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3"/>
            <p:cNvGrpSpPr/>
            <p:nvPr/>
          </p:nvGrpSpPr>
          <p:grpSpPr>
            <a:xfrm>
              <a:off x="4827588" y="4099200"/>
              <a:ext cx="231600" cy="1044300"/>
              <a:chOff x="4827588" y="4099200"/>
              <a:chExt cx="231600" cy="1044300"/>
            </a:xfrm>
          </p:grpSpPr>
          <p:sp>
            <p:nvSpPr>
              <p:cNvPr id="254" name="Google Shape;254;p23"/>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23"/>
            <p:cNvGrpSpPr/>
            <p:nvPr/>
          </p:nvGrpSpPr>
          <p:grpSpPr>
            <a:xfrm>
              <a:off x="5198943" y="4309200"/>
              <a:ext cx="231600" cy="834300"/>
              <a:chOff x="5198943" y="4309200"/>
              <a:chExt cx="231600" cy="834300"/>
            </a:xfrm>
          </p:grpSpPr>
          <p:sp>
            <p:nvSpPr>
              <p:cNvPr id="260" name="Google Shape;260;p23"/>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5570297" y="4518900"/>
              <a:ext cx="231600" cy="624600"/>
              <a:chOff x="5570297" y="4518900"/>
              <a:chExt cx="231600" cy="624600"/>
            </a:xfrm>
          </p:grpSpPr>
          <p:sp>
            <p:nvSpPr>
              <p:cNvPr id="265" name="Google Shape;265;p23"/>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23"/>
            <p:cNvGrpSpPr/>
            <p:nvPr/>
          </p:nvGrpSpPr>
          <p:grpSpPr>
            <a:xfrm>
              <a:off x="5941652" y="4309200"/>
              <a:ext cx="231600" cy="834300"/>
              <a:chOff x="5941652" y="4309200"/>
              <a:chExt cx="231600" cy="834300"/>
            </a:xfrm>
          </p:grpSpPr>
          <p:sp>
            <p:nvSpPr>
              <p:cNvPr id="269" name="Google Shape;269;p23"/>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3"/>
            <p:cNvGrpSpPr/>
            <p:nvPr/>
          </p:nvGrpSpPr>
          <p:grpSpPr>
            <a:xfrm>
              <a:off x="6313006" y="4099200"/>
              <a:ext cx="231600" cy="1044300"/>
              <a:chOff x="6313006" y="4099200"/>
              <a:chExt cx="231600" cy="1044300"/>
            </a:xfrm>
          </p:grpSpPr>
          <p:sp>
            <p:nvSpPr>
              <p:cNvPr id="274" name="Google Shape;274;p23"/>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23"/>
            <p:cNvGrpSpPr/>
            <p:nvPr/>
          </p:nvGrpSpPr>
          <p:grpSpPr>
            <a:xfrm>
              <a:off x="6684361" y="4309200"/>
              <a:ext cx="231600" cy="834300"/>
              <a:chOff x="6684361" y="4309200"/>
              <a:chExt cx="231600" cy="834300"/>
            </a:xfrm>
          </p:grpSpPr>
          <p:sp>
            <p:nvSpPr>
              <p:cNvPr id="280" name="Google Shape;280;p23"/>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3"/>
            <p:cNvGrpSpPr/>
            <p:nvPr/>
          </p:nvGrpSpPr>
          <p:grpSpPr>
            <a:xfrm>
              <a:off x="7055715" y="4518900"/>
              <a:ext cx="231600" cy="624600"/>
              <a:chOff x="7055715" y="4518900"/>
              <a:chExt cx="231600" cy="624600"/>
            </a:xfrm>
          </p:grpSpPr>
          <p:sp>
            <p:nvSpPr>
              <p:cNvPr id="285" name="Google Shape;285;p23"/>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3"/>
            <p:cNvGrpSpPr/>
            <p:nvPr/>
          </p:nvGrpSpPr>
          <p:grpSpPr>
            <a:xfrm>
              <a:off x="7798424" y="4099200"/>
              <a:ext cx="231600" cy="1044300"/>
              <a:chOff x="7798424" y="4099200"/>
              <a:chExt cx="231600" cy="1044300"/>
            </a:xfrm>
          </p:grpSpPr>
          <p:sp>
            <p:nvSpPr>
              <p:cNvPr id="289" name="Google Shape;289;p23"/>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3"/>
            <p:cNvGrpSpPr/>
            <p:nvPr/>
          </p:nvGrpSpPr>
          <p:grpSpPr>
            <a:xfrm>
              <a:off x="8169779" y="4309200"/>
              <a:ext cx="231600" cy="834300"/>
              <a:chOff x="8169779" y="4309200"/>
              <a:chExt cx="231600" cy="834300"/>
            </a:xfrm>
          </p:grpSpPr>
          <p:sp>
            <p:nvSpPr>
              <p:cNvPr id="295" name="Google Shape;295;p23"/>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3"/>
            <p:cNvGrpSpPr/>
            <p:nvPr/>
          </p:nvGrpSpPr>
          <p:grpSpPr>
            <a:xfrm>
              <a:off x="7427070" y="4309200"/>
              <a:ext cx="231600" cy="834300"/>
              <a:chOff x="7427070" y="4309200"/>
              <a:chExt cx="231600" cy="834300"/>
            </a:xfrm>
          </p:grpSpPr>
          <p:sp>
            <p:nvSpPr>
              <p:cNvPr id="300" name="Google Shape;300;p23"/>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3"/>
            <p:cNvGrpSpPr/>
            <p:nvPr/>
          </p:nvGrpSpPr>
          <p:grpSpPr>
            <a:xfrm>
              <a:off x="8541133" y="4518900"/>
              <a:ext cx="231600" cy="624600"/>
              <a:chOff x="8541133" y="4518900"/>
              <a:chExt cx="231600" cy="624600"/>
            </a:xfrm>
          </p:grpSpPr>
          <p:sp>
            <p:nvSpPr>
              <p:cNvPr id="305" name="Google Shape;305;p23"/>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23"/>
            <p:cNvGrpSpPr/>
            <p:nvPr/>
          </p:nvGrpSpPr>
          <p:grpSpPr>
            <a:xfrm>
              <a:off x="8912488" y="4309200"/>
              <a:ext cx="231600" cy="834300"/>
              <a:chOff x="8912488" y="4309200"/>
              <a:chExt cx="231600" cy="834300"/>
            </a:xfrm>
          </p:grpSpPr>
          <p:sp>
            <p:nvSpPr>
              <p:cNvPr id="309" name="Google Shape;309;p23"/>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 name="Google Shape;313;p23"/>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314" name="Google Shape;314;p23"/>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a:endParaRPr/>
          </a:p>
        </p:txBody>
      </p:sp>
      <p:sp>
        <p:nvSpPr>
          <p:cNvPr id="315" name="Google Shape;315;p2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6"/>
        <p:cNvGrpSpPr/>
        <p:nvPr/>
      </p:nvGrpSpPr>
      <p:grpSpPr>
        <a:xfrm>
          <a:off x="0" y="0"/>
          <a:ext cx="0" cy="0"/>
          <a:chOff x="0" y="0"/>
          <a:chExt cx="0" cy="0"/>
        </a:xfrm>
      </p:grpSpPr>
      <p:sp>
        <p:nvSpPr>
          <p:cNvPr id="317" name="Google Shape;317;p2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53" name="Google Shape;53;p1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towardsdatascience.com/trying-out-dask-dataframes-in-python-for-fast-data-analysis-in-parallel-aa960c18a915" TargetMode="External"/><Relationship Id="rId4" Type="http://schemas.openxmlformats.org/officeDocument/2006/relationships/hyperlink" Target="https://towardsdatascience.com/why-every-data-scientist-should-use-dask-81b2b850e15b"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hyperlink" Target="https://realpython.com/python-sql-librarie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hyperlink" Target="https://towardsdatascience.com/progress-bars-in-python-4b44e8a4c482" TargetMode="External"/><Relationship Id="rId4" Type="http://schemas.openxmlformats.org/officeDocument/2006/relationships/hyperlink" Target="https://www.python-course.eu/sql_python.php"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dockerlabs.collabnix.com/docker/cheatshee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
        <p:cNvGrpSpPr/>
        <p:nvPr/>
      </p:nvGrpSpPr>
      <p:grpSpPr>
        <a:xfrm>
          <a:off x="0" y="0"/>
          <a:ext cx="0" cy="0"/>
          <a:chOff x="0" y="0"/>
          <a:chExt cx="0" cy="0"/>
        </a:xfrm>
      </p:grpSpPr>
      <p:sp>
        <p:nvSpPr>
          <p:cNvPr id="322" name="Google Shape;322;p25"/>
          <p:cNvSpPr txBox="1">
            <a:spLocks noGrp="1"/>
          </p:cNvSpPr>
          <p:nvPr>
            <p:ph type="ctrTitle"/>
          </p:nvPr>
        </p:nvSpPr>
        <p:spPr>
          <a:xfrm>
            <a:off x="360775" y="244200"/>
            <a:ext cx="6255600" cy="465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i="1">
                <a:latin typeface="Nunito"/>
                <a:ea typeface="Nunito"/>
                <a:cs typeface="Nunito"/>
                <a:sym typeface="Nunito"/>
              </a:rPr>
              <a:t>Module V - Practical Data Science Session</a:t>
            </a:r>
            <a:endParaRPr sz="2400" i="1">
              <a:latin typeface="Nunito"/>
              <a:ea typeface="Nunito"/>
              <a:cs typeface="Nunito"/>
              <a:sym typeface="Nunito"/>
            </a:endParaRPr>
          </a:p>
          <a:p>
            <a:pPr marL="0" lvl="0" indent="0" algn="l" rtl="0">
              <a:spcBef>
                <a:spcPts val="0"/>
              </a:spcBef>
              <a:spcAft>
                <a:spcPts val="0"/>
              </a:spcAft>
              <a:buNone/>
            </a:pPr>
            <a:endParaRPr sz="14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SMEs, Algorithms, &amp; Modeling Basics</a:t>
            </a:r>
            <a:endParaRPr sz="1400">
              <a:latin typeface="Nunito"/>
              <a:ea typeface="Nunito"/>
              <a:cs typeface="Nunito"/>
              <a:sym typeface="Nunito"/>
            </a:endParaRPr>
          </a:p>
          <a:p>
            <a:pPr marL="457200" lvl="0" indent="0" algn="l" rtl="0">
              <a:spcBef>
                <a:spcPts val="0"/>
              </a:spcBef>
              <a:spcAft>
                <a:spcPts val="0"/>
              </a:spcAft>
              <a:buNone/>
            </a:pPr>
            <a:endParaRPr sz="14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Open-Source Libraries &amp; Packages</a:t>
            </a:r>
            <a:endParaRPr sz="1400">
              <a:latin typeface="Nunito"/>
              <a:ea typeface="Nunito"/>
              <a:cs typeface="Nunito"/>
              <a:sym typeface="Nunito"/>
            </a:endParaRPr>
          </a:p>
          <a:p>
            <a:pPr marL="0" lvl="0" indent="0" algn="l" rtl="0">
              <a:spcBef>
                <a:spcPts val="0"/>
              </a:spcBef>
              <a:spcAft>
                <a:spcPts val="0"/>
              </a:spcAft>
              <a:buNone/>
            </a:pPr>
            <a:endParaRPr sz="1200" b="0">
              <a:latin typeface="Nunito"/>
              <a:ea typeface="Nunito"/>
              <a:cs typeface="Nunito"/>
              <a:sym typeface="Nunito"/>
            </a:endParaRPr>
          </a:p>
          <a:p>
            <a:pPr marL="457200" lvl="0" indent="-330200" algn="l" rtl="0">
              <a:spcBef>
                <a:spcPts val="0"/>
              </a:spcBef>
              <a:spcAft>
                <a:spcPts val="0"/>
              </a:spcAft>
              <a:buSzPts val="1600"/>
              <a:buFont typeface="Nunito"/>
              <a:buChar char="●"/>
            </a:pPr>
            <a:r>
              <a:rPr lang="en" sz="1400">
                <a:latin typeface="Nunito"/>
                <a:ea typeface="Nunito"/>
                <a:cs typeface="Nunito"/>
                <a:sym typeface="Nunito"/>
              </a:rPr>
              <a:t>GPUs &amp; Improving Data Science Workflow</a:t>
            </a:r>
            <a:endParaRPr sz="14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6"/>
        <p:cNvGrpSpPr/>
        <p:nvPr/>
      </p:nvGrpSpPr>
      <p:grpSpPr>
        <a:xfrm>
          <a:off x="0" y="0"/>
          <a:ext cx="0" cy="0"/>
          <a:chOff x="0" y="0"/>
          <a:chExt cx="0" cy="0"/>
        </a:xfrm>
      </p:grpSpPr>
      <p:sp>
        <p:nvSpPr>
          <p:cNvPr id="397" name="Google Shape;397;p34"/>
          <p:cNvSpPr txBox="1"/>
          <p:nvPr/>
        </p:nvSpPr>
        <p:spPr>
          <a:xfrm>
            <a:off x="1112200" y="643875"/>
            <a:ext cx="7289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1"/>
                </a:solidFill>
                <a:latin typeface="Maven Pro"/>
                <a:ea typeface="Maven Pro"/>
                <a:cs typeface="Maven Pro"/>
                <a:sym typeface="Maven Pro"/>
              </a:rPr>
              <a:t>Algorithm Selection &amp; Tuning Checklist</a:t>
            </a:r>
            <a:endParaRPr sz="3000" u="sng">
              <a:latin typeface="Nunito"/>
              <a:ea typeface="Nunito"/>
              <a:cs typeface="Nunito"/>
              <a:sym typeface="Nunito"/>
            </a:endParaRPr>
          </a:p>
        </p:txBody>
      </p:sp>
      <p:pic>
        <p:nvPicPr>
          <p:cNvPr id="398" name="Google Shape;398;p34"/>
          <p:cNvPicPr preferRelativeResize="0"/>
          <p:nvPr/>
        </p:nvPicPr>
        <p:blipFill rotWithShape="1">
          <a:blip r:embed="rId3">
            <a:alphaModFix/>
          </a:blip>
          <a:srcRect l="602" t="1172" r="651" b="1928"/>
          <a:stretch/>
        </p:blipFill>
        <p:spPr>
          <a:xfrm>
            <a:off x="1154662" y="1384750"/>
            <a:ext cx="7204775" cy="2926750"/>
          </a:xfrm>
          <a:prstGeom prst="rect">
            <a:avLst/>
          </a:prstGeom>
          <a:noFill/>
          <a:ln>
            <a:noFill/>
          </a:ln>
        </p:spPr>
      </p:pic>
      <p:sp>
        <p:nvSpPr>
          <p:cNvPr id="399" name="Google Shape;399;p34"/>
          <p:cNvSpPr/>
          <p:nvPr/>
        </p:nvSpPr>
        <p:spPr>
          <a:xfrm>
            <a:off x="409000" y="185762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sp>
        <p:nvSpPr>
          <p:cNvPr id="400" name="Google Shape;400;p34"/>
          <p:cNvSpPr/>
          <p:nvPr/>
        </p:nvSpPr>
        <p:spPr>
          <a:xfrm>
            <a:off x="409000" y="224815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04"/>
        <p:cNvGrpSpPr/>
        <p:nvPr/>
      </p:nvGrpSpPr>
      <p:grpSpPr>
        <a:xfrm>
          <a:off x="0" y="0"/>
          <a:ext cx="0" cy="0"/>
          <a:chOff x="0" y="0"/>
          <a:chExt cx="0" cy="0"/>
        </a:xfrm>
      </p:grpSpPr>
      <p:sp>
        <p:nvSpPr>
          <p:cNvPr id="405" name="Google Shape;405;p35"/>
          <p:cNvSpPr txBox="1">
            <a:spLocks noGrp="1"/>
          </p:cNvSpPr>
          <p:nvPr>
            <p:ph type="title"/>
          </p:nvPr>
        </p:nvSpPr>
        <p:spPr>
          <a:xfrm>
            <a:off x="824000" y="1828450"/>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i="1">
                <a:solidFill>
                  <a:schemeClr val="lt1"/>
                </a:solidFill>
              </a:rPr>
              <a:t>Algorithm Score Selection</a:t>
            </a:r>
            <a:endParaRPr sz="2100" i="1">
              <a:solidFill>
                <a:schemeClr val="lt1"/>
              </a:solidFill>
            </a:endParaRPr>
          </a:p>
        </p:txBody>
      </p:sp>
      <p:sp>
        <p:nvSpPr>
          <p:cNvPr id="406" name="Google Shape;406;p35"/>
          <p:cNvSpPr txBox="1">
            <a:spLocks noGrp="1"/>
          </p:cNvSpPr>
          <p:nvPr>
            <p:ph type="body" idx="4294967295"/>
          </p:nvPr>
        </p:nvSpPr>
        <p:spPr>
          <a:xfrm>
            <a:off x="1353900" y="880673"/>
            <a:ext cx="6436200" cy="33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i="1">
                <a:solidFill>
                  <a:schemeClr val="lt1"/>
                </a:solidFill>
                <a:latin typeface="Maven Pro"/>
                <a:ea typeface="Maven Pro"/>
                <a:cs typeface="Maven Pro"/>
                <a:sym typeface="Maven Pro"/>
              </a:rPr>
              <a:t>In a perfect world, a model can predict with 100% accuracy.</a:t>
            </a:r>
            <a:endParaRPr sz="1800" i="1">
              <a:solidFill>
                <a:schemeClr val="lt1"/>
              </a:solidFill>
              <a:latin typeface="Maven Pro"/>
              <a:ea typeface="Maven Pro"/>
              <a:cs typeface="Maven Pro"/>
              <a:sym typeface="Maven Pro"/>
            </a:endParaRPr>
          </a:p>
        </p:txBody>
      </p:sp>
      <p:pic>
        <p:nvPicPr>
          <p:cNvPr id="407" name="Google Shape;407;p35"/>
          <p:cNvPicPr preferRelativeResize="0"/>
          <p:nvPr/>
        </p:nvPicPr>
        <p:blipFill>
          <a:blip r:embed="rId3">
            <a:alphaModFix/>
          </a:blip>
          <a:stretch>
            <a:fillRect/>
          </a:stretch>
        </p:blipFill>
        <p:spPr>
          <a:xfrm>
            <a:off x="683050" y="1376725"/>
            <a:ext cx="7777898" cy="3249675"/>
          </a:xfrm>
          <a:prstGeom prst="rect">
            <a:avLst/>
          </a:prstGeom>
          <a:noFill/>
          <a:ln w="76200" cap="flat" cmpd="sng">
            <a:solidFill>
              <a:schemeClr val="dk2"/>
            </a:solidFill>
            <a:prstDash val="solid"/>
            <a:bevel/>
            <a:headEnd type="none" w="sm" len="sm"/>
            <a:tailEnd type="none" w="sm" len="sm"/>
          </a:ln>
        </p:spPr>
      </p:pic>
      <p:sp>
        <p:nvSpPr>
          <p:cNvPr id="408" name="Google Shape;408;p35"/>
          <p:cNvSpPr txBox="1"/>
          <p:nvPr/>
        </p:nvSpPr>
        <p:spPr>
          <a:xfrm>
            <a:off x="2483550" y="370025"/>
            <a:ext cx="41769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Maven Pro"/>
                <a:ea typeface="Maven Pro"/>
                <a:cs typeface="Maven Pro"/>
                <a:sym typeface="Maven Pro"/>
              </a:rPr>
              <a:t>Algorithm Score Selection</a:t>
            </a:r>
            <a:endParaRPr sz="2100" b="1">
              <a:solidFill>
                <a:schemeClr val="lt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12"/>
        <p:cNvGrpSpPr/>
        <p:nvPr/>
      </p:nvGrpSpPr>
      <p:grpSpPr>
        <a:xfrm>
          <a:off x="0" y="0"/>
          <a:ext cx="0" cy="0"/>
          <a:chOff x="0" y="0"/>
          <a:chExt cx="0" cy="0"/>
        </a:xfrm>
      </p:grpSpPr>
      <p:sp>
        <p:nvSpPr>
          <p:cNvPr id="413" name="Google Shape;413;p36"/>
          <p:cNvSpPr txBox="1">
            <a:spLocks noGrp="1"/>
          </p:cNvSpPr>
          <p:nvPr>
            <p:ph type="title"/>
          </p:nvPr>
        </p:nvSpPr>
        <p:spPr>
          <a:xfrm>
            <a:off x="2453000" y="1438375"/>
            <a:ext cx="43410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rPr>
              <a:t>Algorithm Score Selection</a:t>
            </a:r>
            <a:endParaRPr sz="2100">
              <a:solidFill>
                <a:schemeClr val="lt1"/>
              </a:solidFill>
            </a:endParaRPr>
          </a:p>
        </p:txBody>
      </p:sp>
      <p:sp>
        <p:nvSpPr>
          <p:cNvPr id="414" name="Google Shape;414;p36"/>
          <p:cNvSpPr txBox="1">
            <a:spLocks noGrp="1"/>
          </p:cNvSpPr>
          <p:nvPr>
            <p:ph type="body" idx="4294967295"/>
          </p:nvPr>
        </p:nvSpPr>
        <p:spPr>
          <a:xfrm>
            <a:off x="1193300" y="2212825"/>
            <a:ext cx="68604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i="1">
                <a:solidFill>
                  <a:schemeClr val="lt1"/>
                </a:solidFill>
                <a:latin typeface="Maven Pro"/>
                <a:ea typeface="Maven Pro"/>
                <a:cs typeface="Maven Pro"/>
                <a:sym typeface="Maven Pro"/>
              </a:rPr>
              <a:t>When perfection is not an option, a decision must be made to achieve the goal.</a:t>
            </a:r>
            <a:endParaRPr sz="2000" i="1">
              <a:solidFill>
                <a:schemeClr val="lt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18"/>
        <p:cNvGrpSpPr/>
        <p:nvPr/>
      </p:nvGrpSpPr>
      <p:grpSpPr>
        <a:xfrm>
          <a:off x="0" y="0"/>
          <a:ext cx="0" cy="0"/>
          <a:chOff x="0" y="0"/>
          <a:chExt cx="0" cy="0"/>
        </a:xfrm>
      </p:grpSpPr>
      <p:sp>
        <p:nvSpPr>
          <p:cNvPr id="419" name="Google Shape;419;p37"/>
          <p:cNvSpPr txBox="1">
            <a:spLocks noGrp="1"/>
          </p:cNvSpPr>
          <p:nvPr>
            <p:ph type="title"/>
          </p:nvPr>
        </p:nvSpPr>
        <p:spPr>
          <a:xfrm>
            <a:off x="2401500" y="705700"/>
            <a:ext cx="43410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rPr>
              <a:t>Algorithm Score Selection</a:t>
            </a:r>
            <a:endParaRPr sz="2100">
              <a:solidFill>
                <a:schemeClr val="lt1"/>
              </a:solidFill>
            </a:endParaRPr>
          </a:p>
        </p:txBody>
      </p:sp>
      <p:sp>
        <p:nvSpPr>
          <p:cNvPr id="420" name="Google Shape;420;p37"/>
          <p:cNvSpPr txBox="1">
            <a:spLocks noGrp="1"/>
          </p:cNvSpPr>
          <p:nvPr>
            <p:ph type="body" idx="4294967295"/>
          </p:nvPr>
        </p:nvSpPr>
        <p:spPr>
          <a:xfrm>
            <a:off x="827225" y="1620751"/>
            <a:ext cx="4800900" cy="24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Maven Pro"/>
                <a:ea typeface="Maven Pro"/>
                <a:cs typeface="Maven Pro"/>
                <a:sym typeface="Maven Pro"/>
              </a:rPr>
              <a:t>Is the end goal to be </a:t>
            </a:r>
            <a:r>
              <a:rPr lang="en" sz="1900" b="1" u="sng">
                <a:solidFill>
                  <a:schemeClr val="lt1"/>
                </a:solidFill>
                <a:latin typeface="Maven Pro"/>
                <a:ea typeface="Maven Pro"/>
                <a:cs typeface="Maven Pro"/>
                <a:sym typeface="Maven Pro"/>
              </a:rPr>
              <a:t>very confident</a:t>
            </a:r>
            <a:r>
              <a:rPr lang="en" sz="1900">
                <a:solidFill>
                  <a:schemeClr val="lt1"/>
                </a:solidFill>
                <a:latin typeface="Maven Pro"/>
                <a:ea typeface="Maven Pro"/>
                <a:cs typeface="Maven Pro"/>
                <a:sym typeface="Maven Pro"/>
              </a:rPr>
              <a:t> in predictions of True Positives? </a:t>
            </a:r>
            <a:endParaRPr sz="1900">
              <a:solidFill>
                <a:schemeClr val="lt1"/>
              </a:solidFill>
              <a:latin typeface="Maven Pro"/>
              <a:ea typeface="Maven Pro"/>
              <a:cs typeface="Maven Pro"/>
              <a:sym typeface="Maven Pro"/>
            </a:endParaRPr>
          </a:p>
          <a:p>
            <a:pPr marL="0" lvl="0" indent="0" algn="l" rtl="0">
              <a:spcBef>
                <a:spcPts val="1600"/>
              </a:spcBef>
              <a:spcAft>
                <a:spcPts val="0"/>
              </a:spcAft>
              <a:buNone/>
            </a:pPr>
            <a:endParaRPr sz="1200">
              <a:solidFill>
                <a:schemeClr val="lt1"/>
              </a:solidFill>
              <a:latin typeface="Maven Pro"/>
              <a:ea typeface="Maven Pro"/>
              <a:cs typeface="Maven Pro"/>
              <a:sym typeface="Maven Pro"/>
            </a:endParaRPr>
          </a:p>
          <a:p>
            <a:pPr marL="0" lvl="0" indent="0" algn="l" rtl="0">
              <a:spcBef>
                <a:spcPts val="1600"/>
              </a:spcBef>
              <a:spcAft>
                <a:spcPts val="1600"/>
              </a:spcAft>
              <a:buNone/>
            </a:pPr>
            <a:r>
              <a:rPr lang="en" sz="1900">
                <a:solidFill>
                  <a:schemeClr val="lt1"/>
                </a:solidFill>
                <a:latin typeface="Maven Pro"/>
                <a:ea typeface="Maven Pro"/>
                <a:cs typeface="Maven Pro"/>
                <a:sym typeface="Maven Pro"/>
              </a:rPr>
              <a:t>Or is the end goal to be </a:t>
            </a:r>
            <a:r>
              <a:rPr lang="en" sz="1900" b="1" u="sng">
                <a:solidFill>
                  <a:schemeClr val="lt1"/>
                </a:solidFill>
                <a:latin typeface="Maven Pro"/>
                <a:ea typeface="Maven Pro"/>
                <a:cs typeface="Maven Pro"/>
                <a:sym typeface="Maven Pro"/>
              </a:rPr>
              <a:t>complete</a:t>
            </a:r>
            <a:r>
              <a:rPr lang="en" sz="1900">
                <a:solidFill>
                  <a:schemeClr val="lt1"/>
                </a:solidFill>
                <a:latin typeface="Maven Pro"/>
                <a:ea typeface="Maven Pro"/>
                <a:cs typeface="Maven Pro"/>
                <a:sym typeface="Maven Pro"/>
              </a:rPr>
              <a:t>, to catch as many of the True Positives as possible, even though we may incorrectly label some? </a:t>
            </a:r>
            <a:endParaRPr sz="1900">
              <a:solidFill>
                <a:schemeClr val="lt1"/>
              </a:solidFill>
              <a:latin typeface="Maven Pro"/>
              <a:ea typeface="Maven Pro"/>
              <a:cs typeface="Maven Pro"/>
              <a:sym typeface="Maven Pro"/>
            </a:endParaRPr>
          </a:p>
        </p:txBody>
      </p:sp>
      <p:cxnSp>
        <p:nvCxnSpPr>
          <p:cNvPr id="421" name="Google Shape;421;p37"/>
          <p:cNvCxnSpPr>
            <a:stCxn id="422" idx="1"/>
          </p:cNvCxnSpPr>
          <p:nvPr/>
        </p:nvCxnSpPr>
        <p:spPr>
          <a:xfrm flipH="1">
            <a:off x="5439400" y="1976646"/>
            <a:ext cx="1092600" cy="36300"/>
          </a:xfrm>
          <a:prstGeom prst="straightConnector1">
            <a:avLst/>
          </a:prstGeom>
          <a:noFill/>
          <a:ln w="38100" cap="flat" cmpd="sng">
            <a:solidFill>
              <a:schemeClr val="dk2"/>
            </a:solidFill>
            <a:prstDash val="solid"/>
            <a:round/>
            <a:headEnd type="none" w="med" len="med"/>
            <a:tailEnd type="triangle" w="med" len="med"/>
          </a:ln>
        </p:spPr>
      </p:cxnSp>
      <p:sp>
        <p:nvSpPr>
          <p:cNvPr id="422" name="Google Shape;422;p37"/>
          <p:cNvSpPr txBox="1"/>
          <p:nvPr/>
        </p:nvSpPr>
        <p:spPr>
          <a:xfrm>
            <a:off x="6532000" y="1477746"/>
            <a:ext cx="1956600" cy="9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With limited manpower, tell me what to search to catch something</a:t>
            </a:r>
            <a:endParaRPr>
              <a:latin typeface="Nunito"/>
              <a:ea typeface="Nunito"/>
              <a:cs typeface="Nunito"/>
              <a:sym typeface="Nunito"/>
            </a:endParaRPr>
          </a:p>
        </p:txBody>
      </p:sp>
      <p:cxnSp>
        <p:nvCxnSpPr>
          <p:cNvPr id="423" name="Google Shape;423;p37"/>
          <p:cNvCxnSpPr>
            <a:stCxn id="424" idx="1"/>
          </p:cNvCxnSpPr>
          <p:nvPr/>
        </p:nvCxnSpPr>
        <p:spPr>
          <a:xfrm rot="10800000">
            <a:off x="5483800" y="3411700"/>
            <a:ext cx="1048200" cy="272400"/>
          </a:xfrm>
          <a:prstGeom prst="straightConnector1">
            <a:avLst/>
          </a:prstGeom>
          <a:noFill/>
          <a:ln w="38100" cap="flat" cmpd="sng">
            <a:solidFill>
              <a:schemeClr val="dk2"/>
            </a:solidFill>
            <a:prstDash val="solid"/>
            <a:round/>
            <a:headEnd type="none" w="med" len="med"/>
            <a:tailEnd type="triangle" w="med" len="med"/>
          </a:ln>
        </p:spPr>
      </p:cxnSp>
      <p:sp>
        <p:nvSpPr>
          <p:cNvPr id="424" name="Google Shape;424;p37"/>
          <p:cNvSpPr txBox="1"/>
          <p:nvPr/>
        </p:nvSpPr>
        <p:spPr>
          <a:xfrm>
            <a:off x="6532000" y="3185200"/>
            <a:ext cx="1956600" cy="99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We have manpower, narrow down our search, but don’t miss anything.</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28"/>
        <p:cNvGrpSpPr/>
        <p:nvPr/>
      </p:nvGrpSpPr>
      <p:grpSpPr>
        <a:xfrm>
          <a:off x="0" y="0"/>
          <a:ext cx="0" cy="0"/>
          <a:chOff x="0" y="0"/>
          <a:chExt cx="0" cy="0"/>
        </a:xfrm>
      </p:grpSpPr>
      <p:sp>
        <p:nvSpPr>
          <p:cNvPr id="429" name="Google Shape;429;p38"/>
          <p:cNvSpPr txBox="1">
            <a:spLocks noGrp="1"/>
          </p:cNvSpPr>
          <p:nvPr>
            <p:ph type="title"/>
          </p:nvPr>
        </p:nvSpPr>
        <p:spPr>
          <a:xfrm>
            <a:off x="2401500" y="705700"/>
            <a:ext cx="43410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rPr>
              <a:t>Algorithm Score Selection</a:t>
            </a:r>
            <a:endParaRPr sz="2100">
              <a:solidFill>
                <a:schemeClr val="lt1"/>
              </a:solidFill>
            </a:endParaRPr>
          </a:p>
        </p:txBody>
      </p:sp>
      <p:sp>
        <p:nvSpPr>
          <p:cNvPr id="430" name="Google Shape;430;p38"/>
          <p:cNvSpPr txBox="1">
            <a:spLocks noGrp="1"/>
          </p:cNvSpPr>
          <p:nvPr>
            <p:ph type="body" idx="4294967295"/>
          </p:nvPr>
        </p:nvSpPr>
        <p:spPr>
          <a:xfrm>
            <a:off x="519150" y="1391200"/>
            <a:ext cx="8105700" cy="32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Different approaches allow you to tune towards the outcome you need:</a:t>
            </a:r>
            <a:endParaRPr sz="1800">
              <a:solidFill>
                <a:schemeClr val="lt1"/>
              </a:solidFill>
              <a:latin typeface="Maven Pro"/>
              <a:ea typeface="Maven Pro"/>
              <a:cs typeface="Maven Pro"/>
              <a:sym typeface="Maven Pro"/>
            </a:endParaRPr>
          </a:p>
          <a:p>
            <a:pPr marL="914400" lvl="0" indent="-323850" algn="l" rtl="0">
              <a:spcBef>
                <a:spcPts val="1600"/>
              </a:spcBef>
              <a:spcAft>
                <a:spcPts val="0"/>
              </a:spcAft>
              <a:buClr>
                <a:schemeClr val="lt1"/>
              </a:buClr>
              <a:buSzPts val="1500"/>
              <a:buFont typeface="Maven Pro"/>
              <a:buAutoNum type="arabicPeriod"/>
            </a:pPr>
            <a:r>
              <a:rPr lang="en" sz="1500" b="1" i="1">
                <a:solidFill>
                  <a:schemeClr val="lt1"/>
                </a:solidFill>
                <a:latin typeface="Maven Pro"/>
                <a:ea typeface="Maven Pro"/>
                <a:cs typeface="Maven Pro"/>
                <a:sym typeface="Maven Pro"/>
              </a:rPr>
              <a:t>Training for accuracy</a:t>
            </a:r>
            <a:r>
              <a:rPr lang="en" sz="1500">
                <a:solidFill>
                  <a:schemeClr val="lt1"/>
                </a:solidFill>
                <a:latin typeface="Maven Pro"/>
                <a:ea typeface="Maven Pro"/>
                <a:cs typeface="Maven Pro"/>
                <a:sym typeface="Maven Pro"/>
              </a:rPr>
              <a:t> (overall score) vs precision in a label (higher confidence for a particular label).</a:t>
            </a:r>
            <a:endParaRPr sz="1500">
              <a:solidFill>
                <a:schemeClr val="lt1"/>
              </a:solidFill>
              <a:latin typeface="Maven Pro"/>
              <a:ea typeface="Maven Pro"/>
              <a:cs typeface="Maven Pro"/>
              <a:sym typeface="Maven Pro"/>
            </a:endParaRPr>
          </a:p>
          <a:p>
            <a:pPr marL="914400" lvl="0" indent="-323850" algn="l" rtl="0">
              <a:spcBef>
                <a:spcPts val="0"/>
              </a:spcBef>
              <a:spcAft>
                <a:spcPts val="0"/>
              </a:spcAft>
              <a:buClr>
                <a:schemeClr val="lt1"/>
              </a:buClr>
              <a:buSzPts val="1500"/>
              <a:buFont typeface="Maven Pro"/>
              <a:buAutoNum type="arabicPeriod"/>
            </a:pPr>
            <a:r>
              <a:rPr lang="en" sz="1500" b="1" i="1">
                <a:solidFill>
                  <a:schemeClr val="lt1"/>
                </a:solidFill>
                <a:latin typeface="Maven Pro"/>
                <a:ea typeface="Maven Pro"/>
                <a:cs typeface="Maven Pro"/>
                <a:sym typeface="Maven Pro"/>
              </a:rPr>
              <a:t>Training for ‘hit rate’</a:t>
            </a:r>
            <a:r>
              <a:rPr lang="en" sz="1500">
                <a:solidFill>
                  <a:schemeClr val="lt1"/>
                </a:solidFill>
                <a:latin typeface="Maven Pro"/>
                <a:ea typeface="Maven Pro"/>
                <a:cs typeface="Maven Pro"/>
                <a:sym typeface="Maven Pro"/>
              </a:rPr>
              <a:t>: Of the highest N probability scores, how many were predicted correctly</a:t>
            </a:r>
            <a:endParaRPr sz="1500">
              <a:solidFill>
                <a:schemeClr val="lt1"/>
              </a:solidFill>
              <a:latin typeface="Maven Pro"/>
              <a:ea typeface="Maven Pro"/>
              <a:cs typeface="Maven Pro"/>
              <a:sym typeface="Maven Pro"/>
            </a:endParaRPr>
          </a:p>
          <a:p>
            <a:pPr marL="914400" lvl="0" indent="-323850" algn="l" rtl="0">
              <a:spcBef>
                <a:spcPts val="0"/>
              </a:spcBef>
              <a:spcAft>
                <a:spcPts val="0"/>
              </a:spcAft>
              <a:buClr>
                <a:schemeClr val="lt1"/>
              </a:buClr>
              <a:buSzPts val="1500"/>
              <a:buFont typeface="Maven Pro"/>
              <a:buAutoNum type="arabicPeriod"/>
            </a:pPr>
            <a:r>
              <a:rPr lang="en" sz="1500" b="1" i="1">
                <a:solidFill>
                  <a:schemeClr val="lt1"/>
                </a:solidFill>
                <a:latin typeface="Maven Pro"/>
                <a:ea typeface="Maven Pro"/>
                <a:cs typeface="Maven Pro"/>
                <a:sym typeface="Maven Pro"/>
              </a:rPr>
              <a:t>Tuning the threshold for prediction</a:t>
            </a:r>
            <a:r>
              <a:rPr lang="en" sz="1500">
                <a:solidFill>
                  <a:schemeClr val="lt1"/>
                </a:solidFill>
                <a:latin typeface="Maven Pro"/>
                <a:ea typeface="Maven Pro"/>
                <a:cs typeface="Maven Pro"/>
                <a:sym typeface="Maven Pro"/>
              </a:rPr>
              <a:t>. The default of 0.5 probability is not always the best cutoff for your task at hand</a:t>
            </a:r>
            <a:br>
              <a:rPr lang="en" sz="1500">
                <a:solidFill>
                  <a:schemeClr val="lt1"/>
                </a:solidFill>
                <a:latin typeface="Maven Pro"/>
                <a:ea typeface="Maven Pro"/>
                <a:cs typeface="Maven Pro"/>
                <a:sym typeface="Maven Pro"/>
              </a:rPr>
            </a:br>
            <a:endParaRPr sz="500">
              <a:solidFill>
                <a:schemeClr val="lt1"/>
              </a:solidFill>
              <a:latin typeface="Maven Pro"/>
              <a:ea typeface="Maven Pro"/>
              <a:cs typeface="Maven Pro"/>
              <a:sym typeface="Maven Pro"/>
            </a:endParaRPr>
          </a:p>
          <a:p>
            <a:pPr marL="0" lvl="0" indent="0" algn="ctr" rtl="0">
              <a:spcBef>
                <a:spcPts val="1600"/>
              </a:spcBef>
              <a:spcAft>
                <a:spcPts val="1600"/>
              </a:spcAft>
              <a:buNone/>
            </a:pPr>
            <a:r>
              <a:rPr lang="en" sz="1800" b="1" i="1" u="sng">
                <a:solidFill>
                  <a:schemeClr val="lt1"/>
                </a:solidFill>
                <a:latin typeface="Maven Pro"/>
                <a:ea typeface="Maven Pro"/>
                <a:cs typeface="Maven Pro"/>
                <a:sym typeface="Maven Pro"/>
              </a:rPr>
              <a:t>A thorough understanding of the ultimate goal, consequences of, and the manpower to utilize the results of the model is necessary.</a:t>
            </a:r>
            <a:endParaRPr sz="1800" i="1">
              <a:solidFill>
                <a:schemeClr val="lt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34"/>
        <p:cNvGrpSpPr/>
        <p:nvPr/>
      </p:nvGrpSpPr>
      <p:grpSpPr>
        <a:xfrm>
          <a:off x="0" y="0"/>
          <a:ext cx="0" cy="0"/>
          <a:chOff x="0" y="0"/>
          <a:chExt cx="0" cy="0"/>
        </a:xfrm>
      </p:grpSpPr>
      <p:sp>
        <p:nvSpPr>
          <p:cNvPr id="435" name="Google Shape;435;p39"/>
          <p:cNvSpPr txBox="1"/>
          <p:nvPr/>
        </p:nvSpPr>
        <p:spPr>
          <a:xfrm>
            <a:off x="1045550" y="688250"/>
            <a:ext cx="7289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1"/>
                </a:solidFill>
                <a:latin typeface="Maven Pro"/>
                <a:ea typeface="Maven Pro"/>
                <a:cs typeface="Maven Pro"/>
                <a:sym typeface="Maven Pro"/>
              </a:rPr>
              <a:t>Algorithm Selection &amp; Tuning</a:t>
            </a:r>
            <a:endParaRPr sz="3000" u="sng">
              <a:latin typeface="Nunito"/>
              <a:ea typeface="Nunito"/>
              <a:cs typeface="Nunito"/>
              <a:sym typeface="Nunito"/>
            </a:endParaRPr>
          </a:p>
        </p:txBody>
      </p:sp>
      <p:pic>
        <p:nvPicPr>
          <p:cNvPr id="436" name="Google Shape;436;p39"/>
          <p:cNvPicPr preferRelativeResize="0"/>
          <p:nvPr/>
        </p:nvPicPr>
        <p:blipFill rotWithShape="1">
          <a:blip r:embed="rId3">
            <a:alphaModFix/>
          </a:blip>
          <a:srcRect l="602" t="1172" r="651" b="1928"/>
          <a:stretch/>
        </p:blipFill>
        <p:spPr>
          <a:xfrm>
            <a:off x="1088012" y="1429125"/>
            <a:ext cx="7204775" cy="2926750"/>
          </a:xfrm>
          <a:prstGeom prst="rect">
            <a:avLst/>
          </a:prstGeom>
          <a:noFill/>
          <a:ln>
            <a:noFill/>
          </a:ln>
        </p:spPr>
      </p:pic>
      <p:sp>
        <p:nvSpPr>
          <p:cNvPr id="437" name="Google Shape;437;p39"/>
          <p:cNvSpPr/>
          <p:nvPr/>
        </p:nvSpPr>
        <p:spPr>
          <a:xfrm>
            <a:off x="342350" y="275312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41"/>
        <p:cNvGrpSpPr/>
        <p:nvPr/>
      </p:nvGrpSpPr>
      <p:grpSpPr>
        <a:xfrm>
          <a:off x="0" y="0"/>
          <a:ext cx="0" cy="0"/>
          <a:chOff x="0" y="0"/>
          <a:chExt cx="0" cy="0"/>
        </a:xfrm>
      </p:grpSpPr>
      <p:sp>
        <p:nvSpPr>
          <p:cNvPr id="442" name="Google Shape;442;p40"/>
          <p:cNvSpPr txBox="1"/>
          <p:nvPr/>
        </p:nvSpPr>
        <p:spPr>
          <a:xfrm rot="-5400000">
            <a:off x="-1274200" y="2308950"/>
            <a:ext cx="3310800" cy="52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800" b="1" i="1">
                <a:solidFill>
                  <a:schemeClr val="lt1"/>
                </a:solidFill>
                <a:latin typeface="Maven Pro"/>
                <a:ea typeface="Maven Pro"/>
                <a:cs typeface="Maven Pro"/>
                <a:sym typeface="Maven Pro"/>
              </a:rPr>
              <a:t>Algorithms Tested</a:t>
            </a:r>
            <a:endParaRPr sz="2800" b="1" i="1">
              <a:solidFill>
                <a:schemeClr val="lt1"/>
              </a:solidFill>
              <a:latin typeface="Maven Pro"/>
              <a:ea typeface="Maven Pro"/>
              <a:cs typeface="Maven Pro"/>
              <a:sym typeface="Maven Pro"/>
            </a:endParaRPr>
          </a:p>
        </p:txBody>
      </p:sp>
      <p:grpSp>
        <p:nvGrpSpPr>
          <p:cNvPr id="443" name="Google Shape;443;p40"/>
          <p:cNvGrpSpPr/>
          <p:nvPr/>
        </p:nvGrpSpPr>
        <p:grpSpPr>
          <a:xfrm>
            <a:off x="732800" y="244500"/>
            <a:ext cx="8229300" cy="4654500"/>
            <a:chOff x="732800" y="244500"/>
            <a:chExt cx="8229300" cy="4654500"/>
          </a:xfrm>
        </p:grpSpPr>
        <p:grpSp>
          <p:nvGrpSpPr>
            <p:cNvPr id="444" name="Google Shape;444;p40"/>
            <p:cNvGrpSpPr/>
            <p:nvPr/>
          </p:nvGrpSpPr>
          <p:grpSpPr>
            <a:xfrm>
              <a:off x="732800" y="244500"/>
              <a:ext cx="8229300" cy="4654500"/>
              <a:chOff x="732800" y="244500"/>
              <a:chExt cx="8229300" cy="4654500"/>
            </a:xfrm>
          </p:grpSpPr>
          <p:pic>
            <p:nvPicPr>
              <p:cNvPr id="445" name="Google Shape;445;p40"/>
              <p:cNvPicPr preferRelativeResize="0"/>
              <p:nvPr/>
            </p:nvPicPr>
            <p:blipFill rotWithShape="1">
              <a:blip r:embed="rId3">
                <a:alphaModFix/>
              </a:blip>
              <a:srcRect/>
              <a:stretch/>
            </p:blipFill>
            <p:spPr>
              <a:xfrm>
                <a:off x="732800" y="244500"/>
                <a:ext cx="8229300" cy="4654500"/>
              </a:xfrm>
              <a:prstGeom prst="corner">
                <a:avLst>
                  <a:gd name="adj1" fmla="val 94202"/>
                  <a:gd name="adj2" fmla="val 12"/>
                </a:avLst>
              </a:prstGeom>
              <a:noFill/>
              <a:ln>
                <a:noFill/>
              </a:ln>
            </p:spPr>
          </p:pic>
          <p:pic>
            <p:nvPicPr>
              <p:cNvPr id="446" name="Google Shape;446;p40"/>
              <p:cNvPicPr preferRelativeResize="0"/>
              <p:nvPr/>
            </p:nvPicPr>
            <p:blipFill rotWithShape="1">
              <a:blip r:embed="rId3">
                <a:alphaModFix/>
              </a:blip>
              <a:srcRect l="11933" b="93588"/>
              <a:stretch/>
            </p:blipFill>
            <p:spPr>
              <a:xfrm>
                <a:off x="1714400" y="244500"/>
                <a:ext cx="7247700" cy="298500"/>
              </a:xfrm>
              <a:prstGeom prst="corner">
                <a:avLst>
                  <a:gd name="adj1" fmla="val 94202"/>
                  <a:gd name="adj2" fmla="val 12"/>
                </a:avLst>
              </a:prstGeom>
              <a:noFill/>
              <a:ln>
                <a:noFill/>
              </a:ln>
            </p:spPr>
          </p:pic>
        </p:grpSp>
        <p:pic>
          <p:nvPicPr>
            <p:cNvPr id="447" name="Google Shape;447;p40"/>
            <p:cNvPicPr preferRelativeResize="0"/>
            <p:nvPr/>
          </p:nvPicPr>
          <p:blipFill rotWithShape="1">
            <a:blip r:embed="rId3">
              <a:alphaModFix/>
            </a:blip>
            <a:srcRect l="29984" t="92562" r="65500" b="1024"/>
            <a:stretch/>
          </p:blipFill>
          <p:spPr>
            <a:xfrm>
              <a:off x="4267200" y="4552950"/>
              <a:ext cx="371700" cy="298500"/>
            </a:xfrm>
            <a:prstGeom prst="corner">
              <a:avLst>
                <a:gd name="adj1" fmla="val 94202"/>
                <a:gd name="adj2" fmla="val 12"/>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51"/>
        <p:cNvGrpSpPr/>
        <p:nvPr/>
      </p:nvGrpSpPr>
      <p:grpSpPr>
        <a:xfrm>
          <a:off x="0" y="0"/>
          <a:ext cx="0" cy="0"/>
          <a:chOff x="0" y="0"/>
          <a:chExt cx="0" cy="0"/>
        </a:xfrm>
      </p:grpSpPr>
      <p:sp>
        <p:nvSpPr>
          <p:cNvPr id="452" name="Google Shape;452;p41"/>
          <p:cNvSpPr txBox="1">
            <a:spLocks noGrp="1"/>
          </p:cNvSpPr>
          <p:nvPr>
            <p:ph type="title"/>
          </p:nvPr>
        </p:nvSpPr>
        <p:spPr>
          <a:xfrm>
            <a:off x="1845900" y="733225"/>
            <a:ext cx="5452200" cy="54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FFFFFF"/>
                </a:solidFill>
              </a:rPr>
              <a:t>How to Select the Best Algorithm?</a:t>
            </a:r>
            <a:endParaRPr sz="1300">
              <a:solidFill>
                <a:srgbClr val="FFFFFF"/>
              </a:solidFill>
            </a:endParaRPr>
          </a:p>
        </p:txBody>
      </p:sp>
      <p:pic>
        <p:nvPicPr>
          <p:cNvPr id="453" name="Google Shape;453;p41"/>
          <p:cNvPicPr preferRelativeResize="0"/>
          <p:nvPr/>
        </p:nvPicPr>
        <p:blipFill>
          <a:blip r:embed="rId3">
            <a:alphaModFix/>
          </a:blip>
          <a:stretch>
            <a:fillRect/>
          </a:stretch>
        </p:blipFill>
        <p:spPr>
          <a:xfrm>
            <a:off x="2909013" y="1317350"/>
            <a:ext cx="3325975" cy="1487600"/>
          </a:xfrm>
          <a:prstGeom prst="rect">
            <a:avLst/>
          </a:prstGeom>
          <a:noFill/>
          <a:ln w="19050" cap="flat" cmpd="sng">
            <a:solidFill>
              <a:srgbClr val="000000"/>
            </a:solidFill>
            <a:prstDash val="solid"/>
            <a:round/>
            <a:headEnd type="none" w="sm" len="sm"/>
            <a:tailEnd type="none" w="sm" len="sm"/>
          </a:ln>
        </p:spPr>
      </p:pic>
      <p:pic>
        <p:nvPicPr>
          <p:cNvPr id="454" name="Google Shape;454;p41"/>
          <p:cNvPicPr preferRelativeResize="0"/>
          <p:nvPr/>
        </p:nvPicPr>
        <p:blipFill>
          <a:blip r:embed="rId4">
            <a:alphaModFix/>
          </a:blip>
          <a:stretch>
            <a:fillRect/>
          </a:stretch>
        </p:blipFill>
        <p:spPr>
          <a:xfrm>
            <a:off x="227850" y="2901076"/>
            <a:ext cx="4274252" cy="1879850"/>
          </a:xfrm>
          <a:prstGeom prst="rect">
            <a:avLst/>
          </a:prstGeom>
          <a:noFill/>
          <a:ln w="19050" cap="flat" cmpd="sng">
            <a:solidFill>
              <a:srgbClr val="000000"/>
            </a:solidFill>
            <a:prstDash val="solid"/>
            <a:round/>
            <a:headEnd type="none" w="sm" len="sm"/>
            <a:tailEnd type="none" w="sm" len="sm"/>
          </a:ln>
        </p:spPr>
      </p:pic>
      <p:pic>
        <p:nvPicPr>
          <p:cNvPr id="455" name="Google Shape;455;p41"/>
          <p:cNvPicPr preferRelativeResize="0"/>
          <p:nvPr/>
        </p:nvPicPr>
        <p:blipFill>
          <a:blip r:embed="rId5">
            <a:alphaModFix/>
          </a:blip>
          <a:stretch>
            <a:fillRect/>
          </a:stretch>
        </p:blipFill>
        <p:spPr>
          <a:xfrm>
            <a:off x="4804850" y="2901075"/>
            <a:ext cx="4040922" cy="1879850"/>
          </a:xfrm>
          <a:prstGeom prst="rect">
            <a:avLst/>
          </a:prstGeom>
          <a:noFill/>
          <a:ln w="19050" cap="flat" cmpd="sng">
            <a:solidFill>
              <a:srgbClr val="000000"/>
            </a:solidFill>
            <a:prstDash val="solid"/>
            <a:round/>
            <a:headEnd type="none" w="sm" len="sm"/>
            <a:tailEnd type="none" w="sm" len="sm"/>
          </a:ln>
        </p:spPr>
      </p:pic>
      <p:sp>
        <p:nvSpPr>
          <p:cNvPr id="456" name="Google Shape;456;p41"/>
          <p:cNvSpPr txBox="1"/>
          <p:nvPr/>
        </p:nvSpPr>
        <p:spPr>
          <a:xfrm>
            <a:off x="7264075" y="4404350"/>
            <a:ext cx="1065600" cy="108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latin typeface="Nunito"/>
                <a:ea typeface="Nunito"/>
                <a:cs typeface="Nunito"/>
                <a:sym typeface="Nunito"/>
              </a:rPr>
              <a:t>Percent 1 predicted 0</a:t>
            </a:r>
            <a:endParaRPr sz="700">
              <a:latin typeface="Nunito"/>
              <a:ea typeface="Nunito"/>
              <a:cs typeface="Nunito"/>
              <a:sym typeface="Nunito"/>
            </a:endParaRPr>
          </a:p>
        </p:txBody>
      </p:sp>
      <p:sp>
        <p:nvSpPr>
          <p:cNvPr id="457" name="Google Shape;457;p41"/>
          <p:cNvSpPr txBox="1"/>
          <p:nvPr/>
        </p:nvSpPr>
        <p:spPr>
          <a:xfrm>
            <a:off x="7280650" y="4512950"/>
            <a:ext cx="1148700" cy="108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latin typeface="Nunito"/>
                <a:ea typeface="Nunito"/>
                <a:cs typeface="Nunito"/>
                <a:sym typeface="Nunito"/>
              </a:rPr>
              <a:t>Percent 0 predicted 1</a:t>
            </a:r>
            <a:endParaRPr sz="7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1845888" y="680850"/>
            <a:ext cx="5452200" cy="6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How to Select the Best Algorithm?</a:t>
            </a:r>
            <a:endParaRPr sz="2500">
              <a:solidFill>
                <a:srgbClr val="FFFFFF"/>
              </a:solidFill>
            </a:endParaRPr>
          </a:p>
        </p:txBody>
      </p:sp>
      <p:grpSp>
        <p:nvGrpSpPr>
          <p:cNvPr id="463" name="Google Shape;463;p42"/>
          <p:cNvGrpSpPr/>
          <p:nvPr/>
        </p:nvGrpSpPr>
        <p:grpSpPr>
          <a:xfrm>
            <a:off x="3962863" y="1544900"/>
            <a:ext cx="2367187" cy="2344865"/>
            <a:chOff x="4461450" y="1869425"/>
            <a:chExt cx="1915200" cy="1674425"/>
          </a:xfrm>
        </p:grpSpPr>
        <p:sp>
          <p:nvSpPr>
            <p:cNvPr id="464" name="Google Shape;464;p42"/>
            <p:cNvSpPr txBox="1"/>
            <p:nvPr/>
          </p:nvSpPr>
          <p:spPr>
            <a:xfrm rot="5400000">
              <a:off x="3752250" y="2578625"/>
              <a:ext cx="1674300" cy="255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Nunito"/>
                  <a:ea typeface="Nunito"/>
                  <a:cs typeface="Nunito"/>
                  <a:sym typeface="Nunito"/>
                </a:rPr>
                <a:t>Classes 1-14</a:t>
              </a:r>
              <a:endParaRPr sz="1000">
                <a:latin typeface="Nunito"/>
                <a:ea typeface="Nunito"/>
                <a:cs typeface="Nunito"/>
                <a:sym typeface="Nunito"/>
              </a:endParaRPr>
            </a:p>
          </p:txBody>
        </p:sp>
        <p:sp>
          <p:nvSpPr>
            <p:cNvPr id="465" name="Google Shape;465;p42"/>
            <p:cNvSpPr txBox="1"/>
            <p:nvPr/>
          </p:nvSpPr>
          <p:spPr>
            <a:xfrm>
              <a:off x="4641150" y="3263050"/>
              <a:ext cx="1735500" cy="280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Nunito"/>
                  <a:ea typeface="Nunito"/>
                  <a:cs typeface="Nunito"/>
                  <a:sym typeface="Nunito"/>
                </a:rPr>
                <a:t>Classes 1-14</a:t>
              </a:r>
              <a:endParaRPr sz="1000">
                <a:latin typeface="Nunito"/>
                <a:ea typeface="Nunito"/>
                <a:cs typeface="Nunito"/>
                <a:sym typeface="Nunito"/>
              </a:endParaRPr>
            </a:p>
          </p:txBody>
        </p:sp>
        <p:pic>
          <p:nvPicPr>
            <p:cNvPr id="466" name="Google Shape;466;p42"/>
            <p:cNvPicPr preferRelativeResize="0"/>
            <p:nvPr/>
          </p:nvPicPr>
          <p:blipFill rotWithShape="1">
            <a:blip r:embed="rId3">
              <a:alphaModFix/>
            </a:blip>
            <a:srcRect l="16990" r="50372" b="37130"/>
            <a:stretch/>
          </p:blipFill>
          <p:spPr>
            <a:xfrm>
              <a:off x="4707425" y="1869425"/>
              <a:ext cx="1669224" cy="1474150"/>
            </a:xfrm>
            <a:prstGeom prst="rect">
              <a:avLst/>
            </a:prstGeom>
            <a:noFill/>
            <a:ln>
              <a:noFill/>
            </a:ln>
          </p:spPr>
        </p:pic>
      </p:grpSp>
      <p:pic>
        <p:nvPicPr>
          <p:cNvPr id="467" name="Google Shape;467;p42"/>
          <p:cNvPicPr preferRelativeResize="0"/>
          <p:nvPr/>
        </p:nvPicPr>
        <p:blipFill>
          <a:blip r:embed="rId4">
            <a:alphaModFix/>
          </a:blip>
          <a:stretch>
            <a:fillRect/>
          </a:stretch>
        </p:blipFill>
        <p:spPr>
          <a:xfrm>
            <a:off x="223225" y="1544875"/>
            <a:ext cx="3558774" cy="2344825"/>
          </a:xfrm>
          <a:prstGeom prst="rect">
            <a:avLst/>
          </a:prstGeom>
          <a:noFill/>
          <a:ln>
            <a:noFill/>
          </a:ln>
        </p:spPr>
      </p:pic>
      <p:grpSp>
        <p:nvGrpSpPr>
          <p:cNvPr id="468" name="Google Shape;468;p42"/>
          <p:cNvGrpSpPr/>
          <p:nvPr/>
        </p:nvGrpSpPr>
        <p:grpSpPr>
          <a:xfrm>
            <a:off x="6553611" y="1544900"/>
            <a:ext cx="2367188" cy="2344865"/>
            <a:chOff x="6713100" y="1949950"/>
            <a:chExt cx="1915200" cy="1674425"/>
          </a:xfrm>
        </p:grpSpPr>
        <p:sp>
          <p:nvSpPr>
            <p:cNvPr id="469" name="Google Shape;469;p42"/>
            <p:cNvSpPr txBox="1"/>
            <p:nvPr/>
          </p:nvSpPr>
          <p:spPr>
            <a:xfrm rot="5400000">
              <a:off x="6003900" y="2659150"/>
              <a:ext cx="1674300" cy="255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Nunito"/>
                  <a:ea typeface="Nunito"/>
                  <a:cs typeface="Nunito"/>
                  <a:sym typeface="Nunito"/>
                </a:rPr>
                <a:t>Classes 1-14</a:t>
              </a:r>
              <a:endParaRPr sz="1000">
                <a:latin typeface="Nunito"/>
                <a:ea typeface="Nunito"/>
                <a:cs typeface="Nunito"/>
                <a:sym typeface="Nunito"/>
              </a:endParaRPr>
            </a:p>
          </p:txBody>
        </p:sp>
        <p:sp>
          <p:nvSpPr>
            <p:cNvPr id="470" name="Google Shape;470;p42"/>
            <p:cNvSpPr txBox="1"/>
            <p:nvPr/>
          </p:nvSpPr>
          <p:spPr>
            <a:xfrm>
              <a:off x="6892800" y="3343575"/>
              <a:ext cx="1735500" cy="280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Nunito"/>
                  <a:ea typeface="Nunito"/>
                  <a:cs typeface="Nunito"/>
                  <a:sym typeface="Nunito"/>
                </a:rPr>
                <a:t>Classes 1-14</a:t>
              </a:r>
              <a:endParaRPr sz="1000">
                <a:latin typeface="Nunito"/>
                <a:ea typeface="Nunito"/>
                <a:cs typeface="Nunito"/>
                <a:sym typeface="Nunito"/>
              </a:endParaRPr>
            </a:p>
          </p:txBody>
        </p:sp>
        <p:pic>
          <p:nvPicPr>
            <p:cNvPr id="471" name="Google Shape;471;p42"/>
            <p:cNvPicPr preferRelativeResize="0"/>
            <p:nvPr/>
          </p:nvPicPr>
          <p:blipFill rotWithShape="1">
            <a:blip r:embed="rId3">
              <a:alphaModFix/>
            </a:blip>
            <a:srcRect l="66067" b="37130"/>
            <a:stretch/>
          </p:blipFill>
          <p:spPr>
            <a:xfrm>
              <a:off x="6892800" y="1949950"/>
              <a:ext cx="1735500" cy="1474150"/>
            </a:xfrm>
            <a:prstGeom prst="rect">
              <a:avLst/>
            </a:prstGeom>
            <a:noFill/>
            <a:ln>
              <a:noFill/>
            </a:ln>
          </p:spPr>
        </p:pic>
      </p:grpSp>
      <p:sp>
        <p:nvSpPr>
          <p:cNvPr id="472" name="Google Shape;472;p42"/>
          <p:cNvSpPr txBox="1">
            <a:spLocks noGrp="1"/>
          </p:cNvSpPr>
          <p:nvPr>
            <p:ph type="title"/>
          </p:nvPr>
        </p:nvSpPr>
        <p:spPr>
          <a:xfrm>
            <a:off x="1093650" y="4156175"/>
            <a:ext cx="6956700" cy="5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Evaluate as many metrics as possible for an algorithm.</a:t>
            </a:r>
            <a:endParaRPr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76"/>
        <p:cNvGrpSpPr/>
        <p:nvPr/>
      </p:nvGrpSpPr>
      <p:grpSpPr>
        <a:xfrm>
          <a:off x="0" y="0"/>
          <a:ext cx="0" cy="0"/>
          <a:chOff x="0" y="0"/>
          <a:chExt cx="0" cy="0"/>
        </a:xfrm>
      </p:grpSpPr>
      <p:sp>
        <p:nvSpPr>
          <p:cNvPr id="477" name="Google Shape;477;p43"/>
          <p:cNvSpPr txBox="1"/>
          <p:nvPr/>
        </p:nvSpPr>
        <p:spPr>
          <a:xfrm>
            <a:off x="1089950" y="569850"/>
            <a:ext cx="7289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1"/>
                </a:solidFill>
                <a:latin typeface="Maven Pro"/>
                <a:ea typeface="Maven Pro"/>
                <a:cs typeface="Maven Pro"/>
                <a:sym typeface="Maven Pro"/>
              </a:rPr>
              <a:t>Algorithm Selection &amp; Tuning</a:t>
            </a:r>
            <a:endParaRPr sz="3000" u="sng">
              <a:latin typeface="Nunito"/>
              <a:ea typeface="Nunito"/>
              <a:cs typeface="Nunito"/>
              <a:sym typeface="Nunito"/>
            </a:endParaRPr>
          </a:p>
        </p:txBody>
      </p:sp>
      <p:pic>
        <p:nvPicPr>
          <p:cNvPr id="478" name="Google Shape;478;p43"/>
          <p:cNvPicPr preferRelativeResize="0"/>
          <p:nvPr/>
        </p:nvPicPr>
        <p:blipFill rotWithShape="1">
          <a:blip r:embed="rId3">
            <a:alphaModFix/>
          </a:blip>
          <a:srcRect l="602" t="1172" r="651" b="1928"/>
          <a:stretch/>
        </p:blipFill>
        <p:spPr>
          <a:xfrm>
            <a:off x="1132412" y="1310725"/>
            <a:ext cx="7204775" cy="2926750"/>
          </a:xfrm>
          <a:prstGeom prst="rect">
            <a:avLst/>
          </a:prstGeom>
          <a:noFill/>
          <a:ln>
            <a:noFill/>
          </a:ln>
        </p:spPr>
      </p:pic>
      <p:sp>
        <p:nvSpPr>
          <p:cNvPr id="479" name="Google Shape;479;p43"/>
          <p:cNvSpPr/>
          <p:nvPr/>
        </p:nvSpPr>
        <p:spPr>
          <a:xfrm>
            <a:off x="386750" y="3419200"/>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6"/>
        <p:cNvGrpSpPr/>
        <p:nvPr/>
      </p:nvGrpSpPr>
      <p:grpSpPr>
        <a:xfrm>
          <a:off x="0" y="0"/>
          <a:ext cx="0" cy="0"/>
          <a:chOff x="0" y="0"/>
          <a:chExt cx="0" cy="0"/>
        </a:xfrm>
      </p:grpSpPr>
      <p:sp>
        <p:nvSpPr>
          <p:cNvPr id="327" name="Google Shape;327;p26"/>
          <p:cNvSpPr txBox="1">
            <a:spLocks noGrp="1"/>
          </p:cNvSpPr>
          <p:nvPr>
            <p:ph type="body" idx="1"/>
          </p:nvPr>
        </p:nvSpPr>
        <p:spPr>
          <a:xfrm>
            <a:off x="805050" y="2064825"/>
            <a:ext cx="7513200" cy="2049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This intro course is not dedicated to Machine Learning, but basic algorithm and model development is one of the most enticing aspects of Data Science.</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This first part of the Practical Data Science Session will cover the basic aspects of algorithm/model development including communication with </a:t>
            </a:r>
            <a:r>
              <a:rPr lang="en" sz="1550" i="1">
                <a:solidFill>
                  <a:schemeClr val="accent4"/>
                </a:solidFill>
                <a:latin typeface="Arial"/>
                <a:ea typeface="Arial"/>
                <a:cs typeface="Arial"/>
                <a:sym typeface="Arial"/>
              </a:rPr>
              <a:t>Subject Matter Experts</a:t>
            </a:r>
            <a:r>
              <a:rPr lang="en" sz="1550">
                <a:solidFill>
                  <a:srgbClr val="FFFFFF"/>
                </a:solidFill>
                <a:latin typeface="Arial"/>
                <a:ea typeface="Arial"/>
                <a:cs typeface="Arial"/>
                <a:sym typeface="Arial"/>
              </a:rPr>
              <a:t>, </a:t>
            </a:r>
            <a:r>
              <a:rPr lang="en" sz="1550" i="1">
                <a:solidFill>
                  <a:schemeClr val="accent4"/>
                </a:solidFill>
                <a:latin typeface="Arial"/>
                <a:ea typeface="Arial"/>
                <a:cs typeface="Arial"/>
                <a:sym typeface="Arial"/>
              </a:rPr>
              <a:t>Algorithm Scoring</a:t>
            </a:r>
            <a:r>
              <a:rPr lang="en" sz="1550">
                <a:solidFill>
                  <a:srgbClr val="FFFFFF"/>
                </a:solidFill>
                <a:latin typeface="Arial"/>
                <a:ea typeface="Arial"/>
                <a:cs typeface="Arial"/>
                <a:sym typeface="Arial"/>
              </a:rPr>
              <a:t>, </a:t>
            </a:r>
            <a:r>
              <a:rPr lang="en" sz="1550" i="1">
                <a:solidFill>
                  <a:schemeClr val="accent4"/>
                </a:solidFill>
                <a:latin typeface="Arial"/>
                <a:ea typeface="Arial"/>
                <a:cs typeface="Arial"/>
                <a:sym typeface="Arial"/>
              </a:rPr>
              <a:t>Modeling</a:t>
            </a:r>
            <a:r>
              <a:rPr lang="en" sz="1550">
                <a:solidFill>
                  <a:srgbClr val="FFFFFF"/>
                </a:solidFill>
                <a:latin typeface="Arial"/>
                <a:ea typeface="Arial"/>
                <a:cs typeface="Arial"/>
                <a:sym typeface="Arial"/>
              </a:rPr>
              <a:t>, and </a:t>
            </a:r>
            <a:r>
              <a:rPr lang="en" sz="1550" i="1">
                <a:solidFill>
                  <a:schemeClr val="accent4"/>
                </a:solidFill>
                <a:latin typeface="Arial"/>
                <a:ea typeface="Arial"/>
                <a:cs typeface="Arial"/>
                <a:sym typeface="Arial"/>
              </a:rPr>
              <a:t>Tuning</a:t>
            </a:r>
            <a:r>
              <a:rPr lang="en" sz="1550">
                <a:solidFill>
                  <a:srgbClr val="FFFFFF"/>
                </a:solidFill>
                <a:latin typeface="Arial"/>
                <a:ea typeface="Arial"/>
                <a:cs typeface="Arial"/>
                <a:sym typeface="Arial"/>
              </a:rPr>
              <a:t>. Although much of this won’t be covered in Python code (as it will be in future courses), this provides background context for remaining course material.</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328" name="Google Shape;328;p26"/>
          <p:cNvSpPr txBox="1"/>
          <p:nvPr/>
        </p:nvSpPr>
        <p:spPr>
          <a:xfrm>
            <a:off x="2375475" y="1458400"/>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Algorithm &amp; Modeling Basics</a:t>
            </a:r>
            <a:endParaRPr sz="1850" i="1" u="sng">
              <a:solidFill>
                <a:schemeClr val="accent4"/>
              </a:solidFill>
              <a:latin typeface="Roboto"/>
              <a:ea typeface="Roboto"/>
              <a:cs typeface="Roboto"/>
              <a:sym typeface="Roboto"/>
            </a:endParaRPr>
          </a:p>
          <a:p>
            <a:pPr marL="0" lvl="0" indent="0" algn="l" rtl="0">
              <a:spcBef>
                <a:spcPts val="0"/>
              </a:spcBef>
              <a:spcAft>
                <a:spcPts val="0"/>
              </a:spcAft>
              <a:buNone/>
            </a:pPr>
            <a:endParaRPr>
              <a:latin typeface="Nunito"/>
              <a:ea typeface="Nunito"/>
              <a:cs typeface="Nunito"/>
              <a:sym typeface="Nunito"/>
            </a:endParaRPr>
          </a:p>
        </p:txBody>
      </p:sp>
      <p:sp>
        <p:nvSpPr>
          <p:cNvPr id="329" name="Google Shape;329;p26"/>
          <p:cNvSpPr txBox="1">
            <a:spLocks noGrp="1"/>
          </p:cNvSpPr>
          <p:nvPr>
            <p:ph type="title"/>
          </p:nvPr>
        </p:nvSpPr>
        <p:spPr>
          <a:xfrm>
            <a:off x="1758225" y="836275"/>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Practical Data Science Session</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1519200" y="703550"/>
            <a:ext cx="6105600" cy="7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rPr>
              <a:t>HyperParameter Optimization (HPO)</a:t>
            </a:r>
            <a:endParaRPr sz="2500">
              <a:solidFill>
                <a:srgbClr val="FFFFFF"/>
              </a:solidFill>
            </a:endParaRPr>
          </a:p>
        </p:txBody>
      </p:sp>
      <p:sp>
        <p:nvSpPr>
          <p:cNvPr id="485" name="Google Shape;485;p44"/>
          <p:cNvSpPr txBox="1">
            <a:spLocks noGrp="1"/>
          </p:cNvSpPr>
          <p:nvPr>
            <p:ph type="body" idx="4294967295"/>
          </p:nvPr>
        </p:nvSpPr>
        <p:spPr>
          <a:xfrm>
            <a:off x="449750" y="1509750"/>
            <a:ext cx="3743700" cy="27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551561"/>
                </a:solidFill>
                <a:latin typeface="Maven Pro"/>
                <a:ea typeface="Maven Pro"/>
                <a:cs typeface="Maven Pro"/>
                <a:sym typeface="Maven Pro"/>
              </a:rPr>
              <a:t>What are HyperParameters? Sounds fake to me.</a:t>
            </a:r>
            <a:endParaRPr sz="1800" b="1">
              <a:solidFill>
                <a:srgbClr val="551561"/>
              </a:solidFill>
              <a:latin typeface="Maven Pro"/>
              <a:ea typeface="Maven Pro"/>
              <a:cs typeface="Maven Pro"/>
              <a:sym typeface="Maven Pro"/>
            </a:endParaRPr>
          </a:p>
          <a:p>
            <a:pPr marL="0" lvl="0" indent="0" algn="ctr" rtl="0">
              <a:spcBef>
                <a:spcPts val="1600"/>
              </a:spcBef>
              <a:spcAft>
                <a:spcPts val="0"/>
              </a:spcAft>
              <a:buNone/>
            </a:pPr>
            <a:r>
              <a:rPr lang="en" sz="1600">
                <a:solidFill>
                  <a:srgbClr val="FFFFFF"/>
                </a:solidFill>
                <a:latin typeface="Maven Pro"/>
                <a:ea typeface="Maven Pro"/>
                <a:cs typeface="Maven Pro"/>
                <a:sym typeface="Maven Pro"/>
              </a:rPr>
              <a:t>It is a parameter that is used to control how the model learns while a normal parameter represents the model’s learned output.</a:t>
            </a:r>
            <a:endParaRPr sz="1600">
              <a:solidFill>
                <a:srgbClr val="FFFFFF"/>
              </a:solidFill>
              <a:latin typeface="Maven Pro"/>
              <a:ea typeface="Maven Pro"/>
              <a:cs typeface="Maven Pro"/>
              <a:sym typeface="Maven Pro"/>
            </a:endParaRPr>
          </a:p>
          <a:p>
            <a:pPr marL="0" lvl="0" indent="0" algn="ctr" rtl="0">
              <a:spcBef>
                <a:spcPts val="1600"/>
              </a:spcBef>
              <a:spcAft>
                <a:spcPts val="1600"/>
              </a:spcAft>
              <a:buNone/>
            </a:pPr>
            <a:r>
              <a:rPr lang="en" sz="1600">
                <a:solidFill>
                  <a:srgbClr val="FFFFFF"/>
                </a:solidFill>
                <a:latin typeface="Maven Pro"/>
                <a:ea typeface="Maven Pro"/>
                <a:cs typeface="Maven Pro"/>
                <a:sym typeface="Maven Pro"/>
              </a:rPr>
              <a:t>In other words, HPO is model tuning.</a:t>
            </a:r>
            <a:endParaRPr sz="1600">
              <a:solidFill>
                <a:srgbClr val="FFFFFF"/>
              </a:solidFill>
              <a:latin typeface="Maven Pro"/>
              <a:ea typeface="Maven Pro"/>
              <a:cs typeface="Maven Pro"/>
              <a:sym typeface="Maven Pro"/>
            </a:endParaRPr>
          </a:p>
        </p:txBody>
      </p:sp>
      <p:sp>
        <p:nvSpPr>
          <p:cNvPr id="486" name="Google Shape;486;p44"/>
          <p:cNvSpPr txBox="1">
            <a:spLocks noGrp="1"/>
          </p:cNvSpPr>
          <p:nvPr>
            <p:ph type="body" idx="4294967295"/>
          </p:nvPr>
        </p:nvSpPr>
        <p:spPr>
          <a:xfrm>
            <a:off x="4505350" y="1642950"/>
            <a:ext cx="4188900" cy="244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Maven Pro"/>
                <a:ea typeface="Maven Pro"/>
                <a:cs typeface="Maven Pro"/>
                <a:sym typeface="Maven Pro"/>
              </a:rPr>
              <a:t>Through this type of optimization, a model’s speed, accuracy, and precision can be increased significantly.</a:t>
            </a:r>
            <a:endParaRPr sz="1000">
              <a:solidFill>
                <a:srgbClr val="FFFFFF"/>
              </a:solidFill>
              <a:latin typeface="Maven Pro"/>
              <a:ea typeface="Maven Pro"/>
              <a:cs typeface="Maven Pro"/>
              <a:sym typeface="Maven Pro"/>
            </a:endParaRPr>
          </a:p>
          <a:p>
            <a:pPr marL="0" lvl="0" indent="0" algn="ctr" rtl="0">
              <a:spcBef>
                <a:spcPts val="1600"/>
              </a:spcBef>
              <a:spcAft>
                <a:spcPts val="1600"/>
              </a:spcAft>
              <a:buNone/>
            </a:pPr>
            <a:r>
              <a:rPr lang="en" sz="1600" b="1" i="1" u="sng">
                <a:solidFill>
                  <a:srgbClr val="551561"/>
                </a:solidFill>
                <a:latin typeface="Maven Pro"/>
                <a:ea typeface="Maven Pro"/>
                <a:cs typeface="Maven Pro"/>
                <a:sym typeface="Maven Pro"/>
              </a:rPr>
              <a:t>Testing all possible combinations of each parameter for each model is impossible within a typical project timeline.</a:t>
            </a:r>
            <a:endParaRPr sz="1600" b="1" i="1" u="sng">
              <a:solidFill>
                <a:srgbClr val="551561"/>
              </a:solidFill>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490"/>
        <p:cNvGrpSpPr/>
        <p:nvPr/>
      </p:nvGrpSpPr>
      <p:grpSpPr>
        <a:xfrm>
          <a:off x="0" y="0"/>
          <a:ext cx="0" cy="0"/>
          <a:chOff x="0" y="0"/>
          <a:chExt cx="0" cy="0"/>
        </a:xfrm>
      </p:grpSpPr>
      <p:sp>
        <p:nvSpPr>
          <p:cNvPr id="491" name="Google Shape;491;p45"/>
          <p:cNvSpPr txBox="1">
            <a:spLocks noGrp="1"/>
          </p:cNvSpPr>
          <p:nvPr>
            <p:ph type="title"/>
          </p:nvPr>
        </p:nvSpPr>
        <p:spPr>
          <a:xfrm>
            <a:off x="1519200" y="703550"/>
            <a:ext cx="6105600" cy="75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rPr>
              <a:t>HyperParameter Optimization (HPO)</a:t>
            </a:r>
            <a:endParaRPr sz="2500">
              <a:solidFill>
                <a:srgbClr val="FFFFFF"/>
              </a:solidFill>
            </a:endParaRPr>
          </a:p>
        </p:txBody>
      </p:sp>
      <p:pic>
        <p:nvPicPr>
          <p:cNvPr id="492" name="Google Shape;492;p45"/>
          <p:cNvPicPr preferRelativeResize="0"/>
          <p:nvPr/>
        </p:nvPicPr>
        <p:blipFill>
          <a:blip r:embed="rId3">
            <a:alphaModFix/>
          </a:blip>
          <a:stretch>
            <a:fillRect/>
          </a:stretch>
        </p:blipFill>
        <p:spPr>
          <a:xfrm>
            <a:off x="289975" y="1737025"/>
            <a:ext cx="4616699" cy="2385000"/>
          </a:xfrm>
          <a:prstGeom prst="rect">
            <a:avLst/>
          </a:prstGeom>
          <a:noFill/>
          <a:ln>
            <a:noFill/>
          </a:ln>
        </p:spPr>
      </p:pic>
      <p:sp>
        <p:nvSpPr>
          <p:cNvPr id="493" name="Google Shape;493;p45"/>
          <p:cNvSpPr txBox="1">
            <a:spLocks noGrp="1"/>
          </p:cNvSpPr>
          <p:nvPr>
            <p:ph type="body" idx="4294967295"/>
          </p:nvPr>
        </p:nvSpPr>
        <p:spPr>
          <a:xfrm>
            <a:off x="5248700" y="1617625"/>
            <a:ext cx="3439500" cy="26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u="sng">
                <a:solidFill>
                  <a:srgbClr val="551561"/>
                </a:solidFill>
                <a:latin typeface="Maven Pro"/>
                <a:ea typeface="Maven Pro"/>
                <a:cs typeface="Maven Pro"/>
                <a:sym typeface="Maven Pro"/>
              </a:rPr>
              <a:t>HPO is designed to find the values for each parameter in the model that will maximize model performance. </a:t>
            </a:r>
            <a:endParaRPr sz="1400" b="1" u="sng">
              <a:solidFill>
                <a:srgbClr val="551561"/>
              </a:solidFill>
              <a:latin typeface="Maven Pro"/>
              <a:ea typeface="Maven Pro"/>
              <a:cs typeface="Maven Pro"/>
              <a:sym typeface="Maven Pro"/>
            </a:endParaRPr>
          </a:p>
          <a:p>
            <a:pPr marL="0" lvl="0" indent="0" algn="ctr" rtl="0">
              <a:spcBef>
                <a:spcPts val="1600"/>
              </a:spcBef>
              <a:spcAft>
                <a:spcPts val="1600"/>
              </a:spcAft>
              <a:buNone/>
            </a:pPr>
            <a:r>
              <a:rPr lang="en" sz="1400">
                <a:solidFill>
                  <a:srgbClr val="FFFFFF"/>
                </a:solidFill>
                <a:latin typeface="Maven Pro"/>
                <a:ea typeface="Maven Pro"/>
                <a:cs typeface="Maven Pro"/>
                <a:sym typeface="Maven Pro"/>
              </a:rPr>
              <a:t>Using the Validation Set, the model is run across the parameter set (the range to be tested for each parameter is determined by user) and the parameter values corresponding to the best performing model is selected. </a:t>
            </a:r>
            <a:endParaRPr sz="1400">
              <a:solidFill>
                <a:srgbClr val="FFFFFF"/>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7"/>
        <p:cNvGrpSpPr/>
        <p:nvPr/>
      </p:nvGrpSpPr>
      <p:grpSpPr>
        <a:xfrm>
          <a:off x="0" y="0"/>
          <a:ext cx="0" cy="0"/>
          <a:chOff x="0" y="0"/>
          <a:chExt cx="0" cy="0"/>
        </a:xfrm>
      </p:grpSpPr>
      <p:sp>
        <p:nvSpPr>
          <p:cNvPr id="498" name="Google Shape;498;p46"/>
          <p:cNvSpPr txBox="1"/>
          <p:nvPr/>
        </p:nvSpPr>
        <p:spPr>
          <a:xfrm>
            <a:off x="1126950" y="577250"/>
            <a:ext cx="7289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1"/>
                </a:solidFill>
                <a:latin typeface="Maven Pro"/>
                <a:ea typeface="Maven Pro"/>
                <a:cs typeface="Maven Pro"/>
                <a:sym typeface="Maven Pro"/>
              </a:rPr>
              <a:t>Algorithm Selection &amp; Tuning</a:t>
            </a:r>
            <a:endParaRPr sz="3000" u="sng">
              <a:latin typeface="Nunito"/>
              <a:ea typeface="Nunito"/>
              <a:cs typeface="Nunito"/>
              <a:sym typeface="Nunito"/>
            </a:endParaRPr>
          </a:p>
        </p:txBody>
      </p:sp>
      <p:pic>
        <p:nvPicPr>
          <p:cNvPr id="499" name="Google Shape;499;p46"/>
          <p:cNvPicPr preferRelativeResize="0"/>
          <p:nvPr/>
        </p:nvPicPr>
        <p:blipFill rotWithShape="1">
          <a:blip r:embed="rId3">
            <a:alphaModFix/>
          </a:blip>
          <a:srcRect l="602" t="1172" r="651" b="1928"/>
          <a:stretch/>
        </p:blipFill>
        <p:spPr>
          <a:xfrm>
            <a:off x="1169412" y="1318125"/>
            <a:ext cx="7204775" cy="2926750"/>
          </a:xfrm>
          <a:prstGeom prst="rect">
            <a:avLst/>
          </a:prstGeom>
          <a:noFill/>
          <a:ln>
            <a:noFill/>
          </a:ln>
        </p:spPr>
      </p:pic>
      <p:sp>
        <p:nvSpPr>
          <p:cNvPr id="500" name="Google Shape;500;p46"/>
          <p:cNvSpPr/>
          <p:nvPr/>
        </p:nvSpPr>
        <p:spPr>
          <a:xfrm>
            <a:off x="423750" y="3845375"/>
            <a:ext cx="703200" cy="347700"/>
          </a:xfrm>
          <a:prstGeom prst="rightArrow">
            <a:avLst>
              <a:gd name="adj1" fmla="val 50000"/>
              <a:gd name="adj2" fmla="val 5000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1B4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04"/>
        <p:cNvGrpSpPr/>
        <p:nvPr/>
      </p:nvGrpSpPr>
      <p:grpSpPr>
        <a:xfrm>
          <a:off x="0" y="0"/>
          <a:ext cx="0" cy="0"/>
          <a:chOff x="0" y="0"/>
          <a:chExt cx="0" cy="0"/>
        </a:xfrm>
      </p:grpSpPr>
      <p:sp>
        <p:nvSpPr>
          <p:cNvPr id="505" name="Google Shape;505;p47"/>
          <p:cNvSpPr txBox="1">
            <a:spLocks noGrp="1"/>
          </p:cNvSpPr>
          <p:nvPr>
            <p:ph type="title"/>
          </p:nvPr>
        </p:nvSpPr>
        <p:spPr>
          <a:xfrm>
            <a:off x="2652600" y="918175"/>
            <a:ext cx="38388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Nunito"/>
                <a:ea typeface="Nunito"/>
                <a:cs typeface="Nunito"/>
                <a:sym typeface="Nunito"/>
              </a:rPr>
              <a:t>Test Ensemble Models</a:t>
            </a:r>
            <a:endParaRPr sz="2500">
              <a:solidFill>
                <a:srgbClr val="FFFFFF"/>
              </a:solidFill>
              <a:latin typeface="Nunito"/>
              <a:ea typeface="Nunito"/>
              <a:cs typeface="Nunito"/>
              <a:sym typeface="Nunito"/>
            </a:endParaRPr>
          </a:p>
        </p:txBody>
      </p:sp>
      <p:sp>
        <p:nvSpPr>
          <p:cNvPr id="506" name="Google Shape;506;p47"/>
          <p:cNvSpPr txBox="1"/>
          <p:nvPr/>
        </p:nvSpPr>
        <p:spPr>
          <a:xfrm>
            <a:off x="6747563" y="1814850"/>
            <a:ext cx="2311800" cy="197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200" i="0" u="none" strike="noStrike" cap="none">
                <a:solidFill>
                  <a:srgbClr val="FFFFFF"/>
                </a:solidFill>
                <a:latin typeface="Nunito"/>
                <a:ea typeface="Nunito"/>
                <a:cs typeface="Nunito"/>
                <a:sym typeface="Nunito"/>
              </a:rPr>
              <a:t>Results are sorted by probability. </a:t>
            </a:r>
            <a:r>
              <a:rPr lang="en" sz="1200" i="0" u="none" strike="noStrike" cap="none">
                <a:solidFill>
                  <a:srgbClr val="FFFF00"/>
                </a:solidFill>
                <a:latin typeface="Nunito"/>
                <a:ea typeface="Nunito"/>
                <a:cs typeface="Nunito"/>
                <a:sym typeface="Nunito"/>
              </a:rPr>
              <a:t>User controls the number of containers to search</a:t>
            </a:r>
            <a:endParaRPr>
              <a:latin typeface="Nunito"/>
              <a:ea typeface="Nunito"/>
              <a:cs typeface="Nunito"/>
              <a:sym typeface="Nunito"/>
            </a:endParaRPr>
          </a:p>
          <a:p>
            <a:pPr marL="0" marR="0" lvl="0" indent="0" algn="ctr" rtl="0">
              <a:lnSpc>
                <a:spcPct val="100000"/>
              </a:lnSpc>
              <a:spcBef>
                <a:spcPts val="0"/>
              </a:spcBef>
              <a:spcAft>
                <a:spcPts val="0"/>
              </a:spcAft>
              <a:buNone/>
            </a:pPr>
            <a:endParaRPr sz="90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None/>
            </a:pPr>
            <a:r>
              <a:rPr lang="en" sz="1200" i="0" u="none" strike="noStrike" cap="none">
                <a:solidFill>
                  <a:srgbClr val="FFFFFF"/>
                </a:solidFill>
                <a:latin typeface="Nunito"/>
                <a:ea typeface="Nunito"/>
                <a:cs typeface="Nunito"/>
                <a:sym typeface="Nunito"/>
              </a:rPr>
              <a:t>Selecting 100 yields a &gt;50% Searching Success Rate on Test Sets</a:t>
            </a:r>
            <a:endParaRPr>
              <a:latin typeface="Nunito"/>
              <a:ea typeface="Nunito"/>
              <a:cs typeface="Nunito"/>
              <a:sym typeface="Nunito"/>
            </a:endParaRPr>
          </a:p>
          <a:p>
            <a:pPr marL="0" marR="0" lvl="0" indent="0" algn="ctr" rtl="0">
              <a:lnSpc>
                <a:spcPct val="100000"/>
              </a:lnSpc>
              <a:spcBef>
                <a:spcPts val="0"/>
              </a:spcBef>
              <a:spcAft>
                <a:spcPts val="0"/>
              </a:spcAft>
              <a:buNone/>
            </a:pPr>
            <a:endParaRPr sz="900" i="0" u="none" strike="noStrike" cap="none">
              <a:solidFill>
                <a:srgbClr val="FFFFFF"/>
              </a:solidFill>
              <a:latin typeface="Nunito"/>
              <a:ea typeface="Nunito"/>
              <a:cs typeface="Nunito"/>
              <a:sym typeface="Nunito"/>
            </a:endParaRPr>
          </a:p>
          <a:p>
            <a:pPr marL="0" marR="0" lvl="0" indent="0" algn="ctr" rtl="0">
              <a:lnSpc>
                <a:spcPct val="100000"/>
              </a:lnSpc>
              <a:spcBef>
                <a:spcPts val="0"/>
              </a:spcBef>
              <a:spcAft>
                <a:spcPts val="0"/>
              </a:spcAft>
              <a:buNone/>
            </a:pPr>
            <a:r>
              <a:rPr lang="en" sz="1200" i="0" u="none" strike="noStrike" cap="none">
                <a:solidFill>
                  <a:srgbClr val="FFFFFF"/>
                </a:solidFill>
                <a:latin typeface="Nunito"/>
                <a:ea typeface="Nunito"/>
                <a:cs typeface="Nunito"/>
                <a:sym typeface="Nunito"/>
              </a:rPr>
              <a:t>Catches 32% of known contraband containers (52/162)</a:t>
            </a:r>
            <a:endParaRPr sz="1200" i="0" u="none" strike="noStrike" cap="none">
              <a:solidFill>
                <a:srgbClr val="FFFFFF"/>
              </a:solidFill>
              <a:latin typeface="Nunito"/>
              <a:ea typeface="Nunito"/>
              <a:cs typeface="Nunito"/>
              <a:sym typeface="Nunito"/>
            </a:endParaRPr>
          </a:p>
        </p:txBody>
      </p:sp>
      <p:sp>
        <p:nvSpPr>
          <p:cNvPr id="507" name="Google Shape;507;p47"/>
          <p:cNvSpPr/>
          <p:nvPr/>
        </p:nvSpPr>
        <p:spPr>
          <a:xfrm>
            <a:off x="4296323" y="1551855"/>
            <a:ext cx="3934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rgbClr val="551561"/>
                </a:solidFill>
                <a:latin typeface="Nunito"/>
                <a:ea typeface="Nunito"/>
                <a:cs typeface="Nunito"/>
                <a:sym typeface="Nunito"/>
              </a:rPr>
              <a:t>An ensemble of top models is our best model.</a:t>
            </a:r>
            <a:endParaRPr sz="1400" b="1" i="0" u="none" strike="noStrike" cap="none">
              <a:solidFill>
                <a:srgbClr val="551561"/>
              </a:solidFill>
              <a:latin typeface="Nunito"/>
              <a:ea typeface="Nunito"/>
              <a:cs typeface="Nunito"/>
              <a:sym typeface="Nunito"/>
            </a:endParaRPr>
          </a:p>
        </p:txBody>
      </p:sp>
      <p:grpSp>
        <p:nvGrpSpPr>
          <p:cNvPr id="508" name="Google Shape;508;p47"/>
          <p:cNvGrpSpPr/>
          <p:nvPr/>
        </p:nvGrpSpPr>
        <p:grpSpPr>
          <a:xfrm>
            <a:off x="3440337" y="1816607"/>
            <a:ext cx="3294899" cy="1676986"/>
            <a:chOff x="4562164" y="1209426"/>
            <a:chExt cx="3294899" cy="1676986"/>
          </a:xfrm>
        </p:grpSpPr>
        <p:sp>
          <p:nvSpPr>
            <p:cNvPr id="509" name="Google Shape;509;p47"/>
            <p:cNvSpPr txBox="1"/>
            <p:nvPr/>
          </p:nvSpPr>
          <p:spPr>
            <a:xfrm>
              <a:off x="6333063" y="2252407"/>
              <a:ext cx="7497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52</a:t>
              </a:r>
              <a:endParaRPr sz="1100" b="0" i="0" u="none" strike="noStrike" cap="none">
                <a:solidFill>
                  <a:srgbClr val="FFFFFF"/>
                </a:solidFill>
                <a:latin typeface="Book Antiqua"/>
                <a:ea typeface="Book Antiqua"/>
                <a:cs typeface="Book Antiqua"/>
                <a:sym typeface="Book Antiqua"/>
              </a:endParaRPr>
            </a:p>
          </p:txBody>
        </p:sp>
        <p:sp>
          <p:nvSpPr>
            <p:cNvPr id="510" name="Google Shape;510;p47"/>
            <p:cNvSpPr txBox="1"/>
            <p:nvPr/>
          </p:nvSpPr>
          <p:spPr>
            <a:xfrm>
              <a:off x="5557786" y="2252407"/>
              <a:ext cx="7476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110</a:t>
              </a:r>
              <a:endParaRPr sz="1100" b="0" i="0" u="none" strike="noStrike" cap="none">
                <a:solidFill>
                  <a:srgbClr val="FFFFFF"/>
                </a:solidFill>
                <a:latin typeface="Book Antiqua"/>
                <a:ea typeface="Book Antiqua"/>
                <a:cs typeface="Book Antiqua"/>
                <a:sym typeface="Book Antiqua"/>
              </a:endParaRPr>
            </a:p>
          </p:txBody>
        </p:sp>
        <p:sp>
          <p:nvSpPr>
            <p:cNvPr id="511" name="Google Shape;511;p47"/>
            <p:cNvSpPr txBox="1"/>
            <p:nvPr/>
          </p:nvSpPr>
          <p:spPr>
            <a:xfrm>
              <a:off x="6333063" y="1877126"/>
              <a:ext cx="7497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48</a:t>
              </a:r>
              <a:endParaRPr sz="1100" b="0" i="0" u="none" strike="noStrike" cap="none">
                <a:solidFill>
                  <a:srgbClr val="FFFFFF"/>
                </a:solidFill>
                <a:latin typeface="Book Antiqua"/>
                <a:ea typeface="Book Antiqua"/>
                <a:cs typeface="Book Antiqua"/>
                <a:sym typeface="Book Antiqua"/>
              </a:endParaRPr>
            </a:p>
          </p:txBody>
        </p:sp>
        <p:sp>
          <p:nvSpPr>
            <p:cNvPr id="512" name="Google Shape;512;p47"/>
            <p:cNvSpPr txBox="1"/>
            <p:nvPr/>
          </p:nvSpPr>
          <p:spPr>
            <a:xfrm>
              <a:off x="5538112" y="1877126"/>
              <a:ext cx="7869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1,162,031</a:t>
              </a:r>
              <a:endParaRPr sz="1100" b="0" i="0" u="none" strike="noStrike" cap="none">
                <a:solidFill>
                  <a:srgbClr val="FFFFFF"/>
                </a:solidFill>
                <a:latin typeface="Book Antiqua"/>
                <a:ea typeface="Book Antiqua"/>
                <a:cs typeface="Book Antiqua"/>
                <a:sym typeface="Book Antiqua"/>
              </a:endParaRPr>
            </a:p>
          </p:txBody>
        </p:sp>
        <p:sp>
          <p:nvSpPr>
            <p:cNvPr id="513" name="Google Shape;513;p47"/>
            <p:cNvSpPr txBox="1"/>
            <p:nvPr/>
          </p:nvSpPr>
          <p:spPr>
            <a:xfrm>
              <a:off x="6303212" y="2547712"/>
              <a:ext cx="780300" cy="3387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600" b="1" i="0" u="none" strike="noStrike" cap="none">
                  <a:solidFill>
                    <a:srgbClr val="FFFF00"/>
                  </a:solidFill>
                  <a:latin typeface="Book Antiqua"/>
                  <a:ea typeface="Book Antiqua"/>
                  <a:cs typeface="Book Antiqua"/>
                  <a:sym typeface="Book Antiqua"/>
                </a:rPr>
                <a:t>100</a:t>
              </a:r>
              <a:endParaRPr sz="1600" b="1" i="0" u="none" strike="noStrike" cap="none">
                <a:solidFill>
                  <a:srgbClr val="FFFF00"/>
                </a:solidFill>
                <a:latin typeface="Book Antiqua"/>
                <a:ea typeface="Book Antiqua"/>
                <a:cs typeface="Book Antiqua"/>
                <a:sym typeface="Book Antiqua"/>
              </a:endParaRPr>
            </a:p>
          </p:txBody>
        </p:sp>
        <p:sp>
          <p:nvSpPr>
            <p:cNvPr id="514" name="Google Shape;514;p47"/>
            <p:cNvSpPr txBox="1"/>
            <p:nvPr/>
          </p:nvSpPr>
          <p:spPr>
            <a:xfrm>
              <a:off x="5516313" y="2588122"/>
              <a:ext cx="8307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1,161,904</a:t>
              </a:r>
              <a:endParaRPr sz="1100" b="0" i="0" u="none" strike="noStrike" cap="none">
                <a:solidFill>
                  <a:srgbClr val="FFFFFF"/>
                </a:solidFill>
                <a:latin typeface="Book Antiqua"/>
                <a:ea typeface="Book Antiqua"/>
                <a:cs typeface="Book Antiqua"/>
                <a:sym typeface="Book Antiqua"/>
              </a:endParaRPr>
            </a:p>
          </p:txBody>
        </p:sp>
        <p:sp>
          <p:nvSpPr>
            <p:cNvPr id="515" name="Google Shape;515;p47"/>
            <p:cNvSpPr txBox="1"/>
            <p:nvPr/>
          </p:nvSpPr>
          <p:spPr>
            <a:xfrm>
              <a:off x="7039563" y="1877126"/>
              <a:ext cx="8175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1,162,079</a:t>
              </a:r>
              <a:endParaRPr sz="1100" b="0" i="0" u="none" strike="noStrike" cap="none">
                <a:solidFill>
                  <a:srgbClr val="FFFFFF"/>
                </a:solidFill>
                <a:latin typeface="Book Antiqua"/>
                <a:ea typeface="Book Antiqua"/>
                <a:cs typeface="Book Antiqua"/>
                <a:sym typeface="Book Antiqua"/>
              </a:endParaRPr>
            </a:p>
          </p:txBody>
        </p:sp>
        <p:sp>
          <p:nvSpPr>
            <p:cNvPr id="516" name="Google Shape;516;p47"/>
            <p:cNvSpPr txBox="1"/>
            <p:nvPr/>
          </p:nvSpPr>
          <p:spPr>
            <a:xfrm>
              <a:off x="7222345" y="2252407"/>
              <a:ext cx="4518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162</a:t>
              </a:r>
              <a:endParaRPr sz="1100" b="0" i="0" u="none" strike="noStrike" cap="none">
                <a:solidFill>
                  <a:srgbClr val="FFFFFF"/>
                </a:solidFill>
                <a:latin typeface="Book Antiqua"/>
                <a:ea typeface="Book Antiqua"/>
                <a:cs typeface="Book Antiqua"/>
                <a:sym typeface="Book Antiqua"/>
              </a:endParaRPr>
            </a:p>
          </p:txBody>
        </p:sp>
        <p:sp>
          <p:nvSpPr>
            <p:cNvPr id="517" name="Google Shape;517;p47"/>
            <p:cNvSpPr txBox="1"/>
            <p:nvPr/>
          </p:nvSpPr>
          <p:spPr>
            <a:xfrm>
              <a:off x="4622537" y="1584380"/>
              <a:ext cx="995700" cy="2616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r>
                <a:rPr lang="en" sz="1100" b="0" i="0" u="none" strike="noStrike" cap="none">
                  <a:solidFill>
                    <a:srgbClr val="FFFFFF"/>
                  </a:solidFill>
                  <a:latin typeface="Book Antiqua"/>
                  <a:ea typeface="Book Antiqua"/>
                  <a:cs typeface="Book Antiqua"/>
                  <a:sym typeface="Book Antiqua"/>
                </a:rPr>
                <a:t>n=1,162,241</a:t>
              </a:r>
              <a:endParaRPr sz="1100" b="0" i="0" u="none" strike="noStrike" cap="none">
                <a:solidFill>
                  <a:srgbClr val="FFFFFF"/>
                </a:solidFill>
                <a:latin typeface="Book Antiqua"/>
                <a:ea typeface="Book Antiqua"/>
                <a:cs typeface="Book Antiqua"/>
                <a:sym typeface="Book Antiqua"/>
              </a:endParaRPr>
            </a:p>
          </p:txBody>
        </p:sp>
        <p:sp>
          <p:nvSpPr>
            <p:cNvPr id="518" name="Google Shape;518;p47"/>
            <p:cNvSpPr/>
            <p:nvPr/>
          </p:nvSpPr>
          <p:spPr>
            <a:xfrm>
              <a:off x="5529566" y="1478791"/>
              <a:ext cx="1565400" cy="1398000"/>
            </a:xfrm>
            <a:prstGeom prst="rect">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519" name="Google Shape;519;p47"/>
            <p:cNvSpPr/>
            <p:nvPr/>
          </p:nvSpPr>
          <p:spPr>
            <a:xfrm>
              <a:off x="4815654" y="1819059"/>
              <a:ext cx="2988300" cy="745200"/>
            </a:xfrm>
            <a:prstGeom prst="rect">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520" name="Google Shape;520;p47"/>
            <p:cNvCxnSpPr>
              <a:stCxn id="518" idx="0"/>
              <a:endCxn id="518" idx="2"/>
            </p:cNvCxnSpPr>
            <p:nvPr/>
          </p:nvCxnSpPr>
          <p:spPr>
            <a:xfrm>
              <a:off x="6312266" y="1478791"/>
              <a:ext cx="0" cy="1398000"/>
            </a:xfrm>
            <a:prstGeom prst="straightConnector1">
              <a:avLst/>
            </a:prstGeom>
            <a:noFill/>
            <a:ln w="9525" cap="flat" cmpd="sng">
              <a:solidFill>
                <a:srgbClr val="FFFFFF"/>
              </a:solidFill>
              <a:prstDash val="solid"/>
              <a:round/>
              <a:headEnd type="none" w="sm" len="sm"/>
              <a:tailEnd type="none" w="sm" len="sm"/>
            </a:ln>
          </p:spPr>
        </p:cxnSp>
        <p:cxnSp>
          <p:nvCxnSpPr>
            <p:cNvPr id="521" name="Google Shape;521;p47"/>
            <p:cNvCxnSpPr>
              <a:stCxn id="519" idx="3"/>
              <a:endCxn id="519" idx="1"/>
            </p:cNvCxnSpPr>
            <p:nvPr/>
          </p:nvCxnSpPr>
          <p:spPr>
            <a:xfrm rot="10800000">
              <a:off x="4815654" y="2191659"/>
              <a:ext cx="2988300" cy="0"/>
            </a:xfrm>
            <a:prstGeom prst="straightConnector1">
              <a:avLst/>
            </a:prstGeom>
            <a:noFill/>
            <a:ln w="9525" cap="flat" cmpd="sng">
              <a:solidFill>
                <a:srgbClr val="FFFFFF"/>
              </a:solidFill>
              <a:prstDash val="solid"/>
              <a:round/>
              <a:headEnd type="none" w="sm" len="sm"/>
              <a:tailEnd type="none" w="sm" len="sm"/>
            </a:ln>
          </p:spPr>
        </p:cxnSp>
        <p:sp>
          <p:nvSpPr>
            <p:cNvPr id="522" name="Google Shape;522;p47"/>
            <p:cNvSpPr txBox="1"/>
            <p:nvPr/>
          </p:nvSpPr>
          <p:spPr>
            <a:xfrm>
              <a:off x="5552196" y="1526473"/>
              <a:ext cx="7590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NO</a:t>
              </a:r>
              <a:endParaRPr sz="1100" b="1" i="0" u="none" strike="noStrike" cap="none">
                <a:solidFill>
                  <a:srgbClr val="FFFFFF"/>
                </a:solidFill>
                <a:latin typeface="Book Antiqua"/>
                <a:ea typeface="Book Antiqua"/>
                <a:cs typeface="Book Antiqua"/>
                <a:sym typeface="Book Antiqua"/>
              </a:endParaRPr>
            </a:p>
          </p:txBody>
        </p:sp>
        <p:sp>
          <p:nvSpPr>
            <p:cNvPr id="523" name="Google Shape;523;p47"/>
            <p:cNvSpPr txBox="1"/>
            <p:nvPr/>
          </p:nvSpPr>
          <p:spPr>
            <a:xfrm>
              <a:off x="4839807" y="1877126"/>
              <a:ext cx="6702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NO</a:t>
              </a:r>
              <a:endParaRPr sz="1100" b="1" i="0" u="none" strike="noStrike" cap="none">
                <a:solidFill>
                  <a:srgbClr val="FFFFFF"/>
                </a:solidFill>
                <a:latin typeface="Book Antiqua"/>
                <a:ea typeface="Book Antiqua"/>
                <a:cs typeface="Book Antiqua"/>
                <a:sym typeface="Book Antiqua"/>
              </a:endParaRPr>
            </a:p>
          </p:txBody>
        </p:sp>
        <p:sp>
          <p:nvSpPr>
            <p:cNvPr id="524" name="Google Shape;524;p47"/>
            <p:cNvSpPr txBox="1"/>
            <p:nvPr/>
          </p:nvSpPr>
          <p:spPr>
            <a:xfrm>
              <a:off x="4855411" y="2252407"/>
              <a:ext cx="6396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YES</a:t>
              </a:r>
              <a:endParaRPr sz="1100" b="1" i="0" u="none" strike="noStrike" cap="none">
                <a:solidFill>
                  <a:srgbClr val="FFFFFF"/>
                </a:solidFill>
                <a:latin typeface="Book Antiqua"/>
                <a:ea typeface="Book Antiqua"/>
                <a:cs typeface="Book Antiqua"/>
                <a:sym typeface="Book Antiqua"/>
              </a:endParaRPr>
            </a:p>
          </p:txBody>
        </p:sp>
        <p:sp>
          <p:nvSpPr>
            <p:cNvPr id="525" name="Google Shape;525;p47"/>
            <p:cNvSpPr txBox="1"/>
            <p:nvPr/>
          </p:nvSpPr>
          <p:spPr>
            <a:xfrm>
              <a:off x="6327626" y="1526473"/>
              <a:ext cx="7608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YES</a:t>
              </a:r>
              <a:endParaRPr sz="1100" b="1" i="0" u="none" strike="noStrike" cap="none">
                <a:solidFill>
                  <a:srgbClr val="FFFFFF"/>
                </a:solidFill>
                <a:latin typeface="Book Antiqua"/>
                <a:ea typeface="Book Antiqua"/>
                <a:cs typeface="Book Antiqua"/>
                <a:sym typeface="Book Antiqua"/>
              </a:endParaRPr>
            </a:p>
          </p:txBody>
        </p:sp>
        <p:sp>
          <p:nvSpPr>
            <p:cNvPr id="526" name="Google Shape;526;p47"/>
            <p:cNvSpPr txBox="1"/>
            <p:nvPr/>
          </p:nvSpPr>
          <p:spPr>
            <a:xfrm>
              <a:off x="5836052" y="1209426"/>
              <a:ext cx="10839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PREDICTED</a:t>
              </a:r>
              <a:endParaRPr sz="1100" b="1" i="0" u="none" strike="noStrike" cap="none">
                <a:solidFill>
                  <a:srgbClr val="FFFFFF"/>
                </a:solidFill>
                <a:latin typeface="Book Antiqua"/>
                <a:ea typeface="Book Antiqua"/>
                <a:cs typeface="Book Antiqua"/>
                <a:sym typeface="Book Antiqua"/>
              </a:endParaRPr>
            </a:p>
          </p:txBody>
        </p:sp>
        <p:sp>
          <p:nvSpPr>
            <p:cNvPr id="527" name="Google Shape;527;p47"/>
            <p:cNvSpPr txBox="1"/>
            <p:nvPr/>
          </p:nvSpPr>
          <p:spPr>
            <a:xfrm rot="-5400000">
              <a:off x="4193164" y="2060314"/>
              <a:ext cx="999600" cy="2616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Book Antiqua"/>
                  <a:ea typeface="Book Antiqua"/>
                  <a:cs typeface="Book Antiqua"/>
                  <a:sym typeface="Book Antiqua"/>
                </a:rPr>
                <a:t>ACTUAL</a:t>
              </a:r>
              <a:endParaRPr sz="1100" b="1" i="0" u="none" strike="noStrike" cap="none">
                <a:solidFill>
                  <a:srgbClr val="FFFFFF"/>
                </a:solidFill>
                <a:latin typeface="Book Antiqua"/>
                <a:ea typeface="Book Antiqua"/>
                <a:cs typeface="Book Antiqua"/>
                <a:sym typeface="Book Antiqua"/>
              </a:endParaRPr>
            </a:p>
          </p:txBody>
        </p:sp>
      </p:grpSp>
      <p:grpSp>
        <p:nvGrpSpPr>
          <p:cNvPr id="528" name="Google Shape;528;p47"/>
          <p:cNvGrpSpPr/>
          <p:nvPr/>
        </p:nvGrpSpPr>
        <p:grpSpPr>
          <a:xfrm>
            <a:off x="84628" y="1739708"/>
            <a:ext cx="3355698" cy="1866999"/>
            <a:chOff x="136178" y="574283"/>
            <a:chExt cx="3355698" cy="1866999"/>
          </a:xfrm>
        </p:grpSpPr>
        <p:grpSp>
          <p:nvGrpSpPr>
            <p:cNvPr id="529" name="Google Shape;529;p47"/>
            <p:cNvGrpSpPr/>
            <p:nvPr/>
          </p:nvGrpSpPr>
          <p:grpSpPr>
            <a:xfrm>
              <a:off x="136178" y="574283"/>
              <a:ext cx="2940329" cy="1866920"/>
              <a:chOff x="732800" y="244500"/>
              <a:chExt cx="8229300" cy="4654500"/>
            </a:xfrm>
          </p:grpSpPr>
          <p:grpSp>
            <p:nvGrpSpPr>
              <p:cNvPr id="530" name="Google Shape;530;p47"/>
              <p:cNvGrpSpPr/>
              <p:nvPr/>
            </p:nvGrpSpPr>
            <p:grpSpPr>
              <a:xfrm>
                <a:off x="732800" y="244500"/>
                <a:ext cx="8229300" cy="4654500"/>
                <a:chOff x="732800" y="244500"/>
                <a:chExt cx="8229300" cy="4654500"/>
              </a:xfrm>
            </p:grpSpPr>
            <p:pic>
              <p:nvPicPr>
                <p:cNvPr id="531" name="Google Shape;531;p47"/>
                <p:cNvPicPr preferRelativeResize="0"/>
                <p:nvPr/>
              </p:nvPicPr>
              <p:blipFill rotWithShape="1">
                <a:blip r:embed="rId3">
                  <a:alphaModFix/>
                </a:blip>
                <a:srcRect/>
                <a:stretch/>
              </p:blipFill>
              <p:spPr>
                <a:xfrm>
                  <a:off x="732800" y="244500"/>
                  <a:ext cx="8229300" cy="4654500"/>
                </a:xfrm>
                <a:prstGeom prst="corner">
                  <a:avLst>
                    <a:gd name="adj1" fmla="val 94202"/>
                    <a:gd name="adj2" fmla="val 12"/>
                  </a:avLst>
                </a:prstGeom>
                <a:noFill/>
                <a:ln>
                  <a:noFill/>
                </a:ln>
              </p:spPr>
            </p:pic>
            <p:pic>
              <p:nvPicPr>
                <p:cNvPr id="532" name="Google Shape;532;p47"/>
                <p:cNvPicPr preferRelativeResize="0"/>
                <p:nvPr/>
              </p:nvPicPr>
              <p:blipFill rotWithShape="1">
                <a:blip r:embed="rId3">
                  <a:alphaModFix/>
                </a:blip>
                <a:srcRect l="11933" b="93588"/>
                <a:stretch/>
              </p:blipFill>
              <p:spPr>
                <a:xfrm>
                  <a:off x="1714400" y="244500"/>
                  <a:ext cx="7247700" cy="298500"/>
                </a:xfrm>
                <a:prstGeom prst="corner">
                  <a:avLst>
                    <a:gd name="adj1" fmla="val 94202"/>
                    <a:gd name="adj2" fmla="val 12"/>
                  </a:avLst>
                </a:prstGeom>
                <a:noFill/>
                <a:ln>
                  <a:noFill/>
                </a:ln>
              </p:spPr>
            </p:pic>
          </p:grpSp>
          <p:pic>
            <p:nvPicPr>
              <p:cNvPr id="533" name="Google Shape;533;p47"/>
              <p:cNvPicPr preferRelativeResize="0"/>
              <p:nvPr/>
            </p:nvPicPr>
            <p:blipFill rotWithShape="1">
              <a:blip r:embed="rId3">
                <a:alphaModFix/>
              </a:blip>
              <a:srcRect l="29984" t="92562" r="65500" b="1024"/>
              <a:stretch/>
            </p:blipFill>
            <p:spPr>
              <a:xfrm>
                <a:off x="4267200" y="4552950"/>
                <a:ext cx="371700" cy="298500"/>
              </a:xfrm>
              <a:prstGeom prst="corner">
                <a:avLst>
                  <a:gd name="adj1" fmla="val 94202"/>
                  <a:gd name="adj2" fmla="val 12"/>
                </a:avLst>
              </a:prstGeom>
              <a:noFill/>
              <a:ln>
                <a:noFill/>
              </a:ln>
            </p:spPr>
          </p:pic>
        </p:grpSp>
        <p:cxnSp>
          <p:nvCxnSpPr>
            <p:cNvPr id="534" name="Google Shape;534;p47"/>
            <p:cNvCxnSpPr>
              <a:stCxn id="535" idx="5"/>
            </p:cNvCxnSpPr>
            <p:nvPr/>
          </p:nvCxnSpPr>
          <p:spPr>
            <a:xfrm>
              <a:off x="1866477" y="1101578"/>
              <a:ext cx="1625400" cy="411300"/>
            </a:xfrm>
            <a:prstGeom prst="straightConnector1">
              <a:avLst/>
            </a:prstGeom>
            <a:noFill/>
            <a:ln w="12700" cap="flat" cmpd="sng">
              <a:solidFill>
                <a:srgbClr val="0070C0"/>
              </a:solidFill>
              <a:prstDash val="solid"/>
              <a:round/>
              <a:headEnd type="none" w="sm" len="sm"/>
              <a:tailEnd type="triangle" w="med" len="med"/>
            </a:ln>
          </p:spPr>
        </p:cxnSp>
        <p:cxnSp>
          <p:nvCxnSpPr>
            <p:cNvPr id="536" name="Google Shape;536;p47"/>
            <p:cNvCxnSpPr>
              <a:stCxn id="537" idx="6"/>
            </p:cNvCxnSpPr>
            <p:nvPr/>
          </p:nvCxnSpPr>
          <p:spPr>
            <a:xfrm>
              <a:off x="1535912" y="1419269"/>
              <a:ext cx="1955700" cy="93600"/>
            </a:xfrm>
            <a:prstGeom prst="straightConnector1">
              <a:avLst/>
            </a:prstGeom>
            <a:noFill/>
            <a:ln w="12700" cap="flat" cmpd="sng">
              <a:solidFill>
                <a:srgbClr val="0070C0"/>
              </a:solidFill>
              <a:prstDash val="solid"/>
              <a:round/>
              <a:headEnd type="none" w="sm" len="sm"/>
              <a:tailEnd type="triangle" w="med" len="med"/>
            </a:ln>
          </p:spPr>
        </p:cxnSp>
        <p:cxnSp>
          <p:nvCxnSpPr>
            <p:cNvPr id="538" name="Google Shape;538;p47"/>
            <p:cNvCxnSpPr>
              <a:stCxn id="539" idx="6"/>
            </p:cNvCxnSpPr>
            <p:nvPr/>
          </p:nvCxnSpPr>
          <p:spPr>
            <a:xfrm rot="10800000" flipH="1">
              <a:off x="1535874" y="1512632"/>
              <a:ext cx="1955700" cy="865800"/>
            </a:xfrm>
            <a:prstGeom prst="straightConnector1">
              <a:avLst/>
            </a:prstGeom>
            <a:noFill/>
            <a:ln w="12700" cap="flat" cmpd="sng">
              <a:solidFill>
                <a:srgbClr val="0070C0"/>
              </a:solidFill>
              <a:prstDash val="solid"/>
              <a:round/>
              <a:headEnd type="none" w="sm" len="sm"/>
              <a:tailEnd type="triangle" w="med" len="med"/>
            </a:ln>
          </p:spPr>
        </p:cxnSp>
        <p:sp>
          <p:nvSpPr>
            <p:cNvPr id="535" name="Google Shape;535;p47"/>
            <p:cNvSpPr/>
            <p:nvPr/>
          </p:nvSpPr>
          <p:spPr>
            <a:xfrm>
              <a:off x="1746894" y="994287"/>
              <a:ext cx="140100" cy="125700"/>
            </a:xfrm>
            <a:prstGeom prst="ellipse">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Book Antiqua"/>
                <a:ea typeface="Book Antiqua"/>
                <a:cs typeface="Book Antiqua"/>
                <a:sym typeface="Book Antiqua"/>
              </a:endParaRPr>
            </a:p>
          </p:txBody>
        </p:sp>
        <p:sp>
          <p:nvSpPr>
            <p:cNvPr id="537" name="Google Shape;537;p47"/>
            <p:cNvSpPr/>
            <p:nvPr/>
          </p:nvSpPr>
          <p:spPr>
            <a:xfrm>
              <a:off x="1395812" y="1356419"/>
              <a:ext cx="140100" cy="125700"/>
            </a:xfrm>
            <a:prstGeom prst="ellipse">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Book Antiqua"/>
                <a:ea typeface="Book Antiqua"/>
                <a:cs typeface="Book Antiqua"/>
                <a:sym typeface="Book Antiqua"/>
              </a:endParaRPr>
            </a:p>
          </p:txBody>
        </p:sp>
        <p:sp>
          <p:nvSpPr>
            <p:cNvPr id="539" name="Google Shape;539;p47"/>
            <p:cNvSpPr/>
            <p:nvPr/>
          </p:nvSpPr>
          <p:spPr>
            <a:xfrm>
              <a:off x="1395774" y="2315582"/>
              <a:ext cx="140100" cy="125700"/>
            </a:xfrm>
            <a:prstGeom prst="ellipse">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Book Antiqua"/>
                <a:ea typeface="Book Antiqua"/>
                <a:cs typeface="Book Antiqua"/>
                <a:sym typeface="Book Antiqu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43"/>
        <p:cNvGrpSpPr/>
        <p:nvPr/>
      </p:nvGrpSpPr>
      <p:grpSpPr>
        <a:xfrm>
          <a:off x="0" y="0"/>
          <a:ext cx="0" cy="0"/>
          <a:chOff x="0" y="0"/>
          <a:chExt cx="0" cy="0"/>
        </a:xfrm>
      </p:grpSpPr>
      <p:sp>
        <p:nvSpPr>
          <p:cNvPr id="544" name="Google Shape;544;p48"/>
          <p:cNvSpPr txBox="1">
            <a:spLocks noGrp="1"/>
          </p:cNvSpPr>
          <p:nvPr>
            <p:ph type="subTitle" idx="1"/>
          </p:nvPr>
        </p:nvSpPr>
        <p:spPr>
          <a:xfrm>
            <a:off x="371250" y="876450"/>
            <a:ext cx="4764600" cy="13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Decisions made prior to model implementation have massive impacts on the output of a model.</a:t>
            </a:r>
            <a:endParaRPr sz="2400"/>
          </a:p>
        </p:txBody>
      </p:sp>
      <p:sp>
        <p:nvSpPr>
          <p:cNvPr id="545" name="Google Shape;545;p48"/>
          <p:cNvSpPr/>
          <p:nvPr/>
        </p:nvSpPr>
        <p:spPr>
          <a:xfrm>
            <a:off x="297225" y="2464425"/>
            <a:ext cx="4764600" cy="2131500"/>
          </a:xfrm>
          <a:prstGeom prst="rect">
            <a:avLst/>
          </a:prstGeom>
          <a:solidFill>
            <a:schemeClr val="accent3"/>
          </a:solidFill>
          <a:ln w="1143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Nunito"/>
                <a:ea typeface="Nunito"/>
                <a:cs typeface="Nunito"/>
                <a:sym typeface="Nunito"/>
              </a:rPr>
              <a:t>It is incredibly easy to miss something simple and create an ill-functioning model,</a:t>
            </a:r>
            <a:br>
              <a:rPr lang="en" sz="2400">
                <a:solidFill>
                  <a:schemeClr val="lt1"/>
                </a:solidFill>
                <a:latin typeface="Nunito"/>
                <a:ea typeface="Nunito"/>
                <a:cs typeface="Nunito"/>
                <a:sym typeface="Nunito"/>
              </a:rPr>
            </a:br>
            <a:r>
              <a:rPr lang="en" sz="2400">
                <a:solidFill>
                  <a:schemeClr val="lt1"/>
                </a:solidFill>
                <a:latin typeface="Nunito"/>
                <a:ea typeface="Nunito"/>
                <a:cs typeface="Nunito"/>
                <a:sym typeface="Nunito"/>
              </a:rPr>
              <a:t> </a:t>
            </a:r>
            <a:r>
              <a:rPr lang="en" sz="2400" b="1" u="sng">
                <a:solidFill>
                  <a:schemeClr val="lt1"/>
                </a:solidFill>
                <a:latin typeface="Nunito"/>
                <a:ea typeface="Nunito"/>
                <a:cs typeface="Nunito"/>
                <a:sym typeface="Nunito"/>
              </a:rPr>
              <a:t>despite the accuracy score</a:t>
            </a:r>
            <a:r>
              <a:rPr lang="en" sz="2400">
                <a:solidFill>
                  <a:schemeClr val="lt1"/>
                </a:solidFill>
                <a:latin typeface="Nunito"/>
                <a:ea typeface="Nunito"/>
                <a:cs typeface="Nunito"/>
                <a:sym typeface="Nunito"/>
              </a:rPr>
              <a:t>.</a:t>
            </a:r>
            <a:endParaRPr/>
          </a:p>
        </p:txBody>
      </p:sp>
      <p:pic>
        <p:nvPicPr>
          <p:cNvPr id="546" name="Google Shape;546;p48"/>
          <p:cNvPicPr preferRelativeResize="0"/>
          <p:nvPr/>
        </p:nvPicPr>
        <p:blipFill rotWithShape="1">
          <a:blip r:embed="rId3">
            <a:alphaModFix/>
          </a:blip>
          <a:srcRect l="2291" r="7836"/>
          <a:stretch/>
        </p:blipFill>
        <p:spPr>
          <a:xfrm>
            <a:off x="5517700" y="1183000"/>
            <a:ext cx="3328150" cy="277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50"/>
        <p:cNvGrpSpPr/>
        <p:nvPr/>
      </p:nvGrpSpPr>
      <p:grpSpPr>
        <a:xfrm>
          <a:off x="0" y="0"/>
          <a:ext cx="0" cy="0"/>
          <a:chOff x="0" y="0"/>
          <a:chExt cx="0" cy="0"/>
        </a:xfrm>
      </p:grpSpPr>
      <p:sp>
        <p:nvSpPr>
          <p:cNvPr id="551" name="Google Shape;551;p49"/>
          <p:cNvSpPr txBox="1">
            <a:spLocks noGrp="1"/>
          </p:cNvSpPr>
          <p:nvPr>
            <p:ph type="title"/>
          </p:nvPr>
        </p:nvSpPr>
        <p:spPr>
          <a:xfrm>
            <a:off x="1516500" y="784950"/>
            <a:ext cx="6111000" cy="6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The Model is Ready! ...Now what?</a:t>
            </a:r>
            <a:endParaRPr sz="2200">
              <a:solidFill>
                <a:srgbClr val="FFFFFF"/>
              </a:solidFill>
            </a:endParaRPr>
          </a:p>
        </p:txBody>
      </p:sp>
      <p:sp>
        <p:nvSpPr>
          <p:cNvPr id="552" name="Google Shape;552;p49"/>
          <p:cNvSpPr txBox="1"/>
          <p:nvPr/>
        </p:nvSpPr>
        <p:spPr>
          <a:xfrm>
            <a:off x="449850" y="1551050"/>
            <a:ext cx="4350000" cy="281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solidFill>
                  <a:srgbClr val="551561"/>
                </a:solidFill>
                <a:latin typeface="Nunito"/>
                <a:ea typeface="Nunito"/>
                <a:cs typeface="Nunito"/>
                <a:sym typeface="Nunito"/>
              </a:rPr>
              <a:t>FULL-TRAIN THE MODEL</a:t>
            </a:r>
            <a:endParaRPr sz="1800" b="1" i="1" u="sng">
              <a:solidFill>
                <a:srgbClr val="551561"/>
              </a:solidFill>
              <a:latin typeface="Nunito"/>
              <a:ea typeface="Nunito"/>
              <a:cs typeface="Nunito"/>
              <a:sym typeface="Nunito"/>
            </a:endParaRPr>
          </a:p>
          <a:p>
            <a:pPr marL="0" lvl="0" indent="0" algn="ctr" rtl="0">
              <a:spcBef>
                <a:spcPts val="0"/>
              </a:spcBef>
              <a:spcAft>
                <a:spcPts val="0"/>
              </a:spcAft>
              <a:buNone/>
            </a:pPr>
            <a:endParaRPr sz="1500" b="1" i="1" u="sng">
              <a:solidFill>
                <a:schemeClr val="lt1"/>
              </a:solidFill>
              <a:latin typeface="Nunito"/>
              <a:ea typeface="Nunito"/>
              <a:cs typeface="Nunito"/>
              <a:sym typeface="Nunito"/>
            </a:endParaRPr>
          </a:p>
          <a:p>
            <a:pPr marL="0" lvl="0" indent="0" algn="ctr" rtl="0">
              <a:spcBef>
                <a:spcPts val="0"/>
              </a:spcBef>
              <a:spcAft>
                <a:spcPts val="0"/>
              </a:spcAft>
              <a:buNone/>
            </a:pPr>
            <a:r>
              <a:rPr lang="en" sz="1500">
                <a:solidFill>
                  <a:schemeClr val="lt1"/>
                </a:solidFill>
                <a:latin typeface="Nunito"/>
                <a:ea typeface="Nunito"/>
                <a:cs typeface="Nunito"/>
                <a:sym typeface="Nunito"/>
              </a:rPr>
              <a:t>But I did!</a:t>
            </a:r>
            <a:br>
              <a:rPr lang="en" sz="1500">
                <a:solidFill>
                  <a:schemeClr val="lt1"/>
                </a:solidFill>
                <a:latin typeface="Nunito"/>
                <a:ea typeface="Nunito"/>
                <a:cs typeface="Nunito"/>
                <a:sym typeface="Nunito"/>
              </a:rPr>
            </a:br>
            <a:endParaRPr sz="1000">
              <a:solidFill>
                <a:schemeClr val="lt1"/>
              </a:solidFill>
              <a:latin typeface="Nunito"/>
              <a:ea typeface="Nunito"/>
              <a:cs typeface="Nunito"/>
              <a:sym typeface="Nunito"/>
            </a:endParaRPr>
          </a:p>
          <a:p>
            <a:pPr marL="0" lvl="0" indent="0" algn="ctr" rtl="0">
              <a:spcBef>
                <a:spcPts val="0"/>
              </a:spcBef>
              <a:spcAft>
                <a:spcPts val="0"/>
              </a:spcAft>
              <a:buNone/>
            </a:pPr>
            <a:r>
              <a:rPr lang="en" sz="1500">
                <a:solidFill>
                  <a:schemeClr val="lt1"/>
                </a:solidFill>
                <a:latin typeface="Nunito"/>
                <a:ea typeface="Nunito"/>
                <a:cs typeface="Nunito"/>
                <a:sym typeface="Nunito"/>
              </a:rPr>
              <a:t>Training your models in the manner we’ve described is not the same as full-training:</a:t>
            </a:r>
            <a:endParaRPr sz="1500">
              <a:solidFill>
                <a:schemeClr val="lt1"/>
              </a:solidFill>
              <a:latin typeface="Nunito"/>
              <a:ea typeface="Nunito"/>
              <a:cs typeface="Nunito"/>
              <a:sym typeface="Nunito"/>
            </a:endParaRPr>
          </a:p>
          <a:p>
            <a:pPr marL="0" lvl="0" indent="0" algn="ctr" rtl="0">
              <a:spcBef>
                <a:spcPts val="0"/>
              </a:spcBef>
              <a:spcAft>
                <a:spcPts val="0"/>
              </a:spcAft>
              <a:buNone/>
            </a:pPr>
            <a:endParaRPr sz="1000">
              <a:solidFill>
                <a:schemeClr val="lt1"/>
              </a:solidFill>
              <a:latin typeface="Nunito"/>
              <a:ea typeface="Nunito"/>
              <a:cs typeface="Nunito"/>
              <a:sym typeface="Nunito"/>
            </a:endParaRPr>
          </a:p>
          <a:p>
            <a:pPr marL="0" lvl="0" indent="0" algn="ctr" rtl="0">
              <a:spcBef>
                <a:spcPts val="0"/>
              </a:spcBef>
              <a:spcAft>
                <a:spcPts val="0"/>
              </a:spcAft>
              <a:buNone/>
            </a:pPr>
            <a:r>
              <a:rPr lang="en" sz="1500" b="1">
                <a:solidFill>
                  <a:srgbClr val="551561"/>
                </a:solidFill>
                <a:latin typeface="Nunito"/>
                <a:ea typeface="Nunito"/>
                <a:cs typeface="Nunito"/>
                <a:sym typeface="Nunito"/>
              </a:rPr>
              <a:t>After final model selection, training must then be performed using the </a:t>
            </a:r>
            <a:r>
              <a:rPr lang="en" sz="1500" b="1" i="1" u="sng">
                <a:solidFill>
                  <a:srgbClr val="551561"/>
                </a:solidFill>
                <a:latin typeface="Nunito"/>
                <a:ea typeface="Nunito"/>
                <a:cs typeface="Nunito"/>
                <a:sym typeface="Nunito"/>
              </a:rPr>
              <a:t>entire dataset</a:t>
            </a:r>
            <a:r>
              <a:rPr lang="en" sz="1500" b="1">
                <a:solidFill>
                  <a:srgbClr val="551561"/>
                </a:solidFill>
                <a:latin typeface="Nunito"/>
                <a:ea typeface="Nunito"/>
                <a:cs typeface="Nunito"/>
                <a:sym typeface="Nunito"/>
              </a:rPr>
              <a:t>.</a:t>
            </a:r>
            <a:br>
              <a:rPr lang="en" sz="1500" b="1">
                <a:solidFill>
                  <a:srgbClr val="551561"/>
                </a:solidFill>
                <a:latin typeface="Nunito"/>
                <a:ea typeface="Nunito"/>
                <a:cs typeface="Nunito"/>
                <a:sym typeface="Nunito"/>
              </a:rPr>
            </a:br>
            <a:endParaRPr sz="1000" b="1">
              <a:solidFill>
                <a:srgbClr val="551561"/>
              </a:solidFill>
              <a:latin typeface="Nunito"/>
              <a:ea typeface="Nunito"/>
              <a:cs typeface="Nunito"/>
              <a:sym typeface="Nunito"/>
            </a:endParaRPr>
          </a:p>
          <a:p>
            <a:pPr marL="0" lvl="0" indent="0" algn="ctr" rtl="0">
              <a:spcBef>
                <a:spcPts val="0"/>
              </a:spcBef>
              <a:spcAft>
                <a:spcPts val="0"/>
              </a:spcAft>
              <a:buNone/>
            </a:pPr>
            <a:r>
              <a:rPr lang="en" sz="1500">
                <a:solidFill>
                  <a:schemeClr val="lt1"/>
                </a:solidFill>
                <a:latin typeface="Nunito"/>
                <a:ea typeface="Nunito"/>
                <a:cs typeface="Nunito"/>
                <a:sym typeface="Nunito"/>
              </a:rPr>
              <a:t>No Validation/Test Split. No Cross-Fold Validation. No model metric for performance.</a:t>
            </a:r>
            <a:endParaRPr sz="1500">
              <a:solidFill>
                <a:schemeClr val="lt1"/>
              </a:solidFill>
              <a:latin typeface="Nunito"/>
              <a:ea typeface="Nunito"/>
              <a:cs typeface="Nunito"/>
              <a:sym typeface="Nunito"/>
            </a:endParaRPr>
          </a:p>
          <a:p>
            <a:pPr marL="0" lvl="0" indent="0" algn="ctr" rtl="0">
              <a:spcBef>
                <a:spcPts val="0"/>
              </a:spcBef>
              <a:spcAft>
                <a:spcPts val="0"/>
              </a:spcAft>
              <a:buNone/>
            </a:pPr>
            <a:endParaRPr sz="1500">
              <a:solidFill>
                <a:schemeClr val="lt1"/>
              </a:solidFill>
              <a:latin typeface="Nunito"/>
              <a:ea typeface="Nunito"/>
              <a:cs typeface="Nunito"/>
              <a:sym typeface="Nunito"/>
            </a:endParaRPr>
          </a:p>
          <a:p>
            <a:pPr marL="0" lvl="0" indent="0" algn="ctr" rtl="0">
              <a:spcBef>
                <a:spcPts val="0"/>
              </a:spcBef>
              <a:spcAft>
                <a:spcPts val="0"/>
              </a:spcAft>
              <a:buNone/>
            </a:pPr>
            <a:endParaRPr sz="1500">
              <a:solidFill>
                <a:schemeClr val="lt1"/>
              </a:solidFill>
              <a:latin typeface="Nunito"/>
              <a:ea typeface="Nunito"/>
              <a:cs typeface="Nunito"/>
              <a:sym typeface="Nunito"/>
            </a:endParaRPr>
          </a:p>
        </p:txBody>
      </p:sp>
      <p:sp>
        <p:nvSpPr>
          <p:cNvPr id="553" name="Google Shape;553;p49"/>
          <p:cNvSpPr txBox="1"/>
          <p:nvPr/>
        </p:nvSpPr>
        <p:spPr>
          <a:xfrm>
            <a:off x="5171475" y="3663350"/>
            <a:ext cx="3596700" cy="104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solidFill>
                  <a:srgbClr val="551561"/>
                </a:solidFill>
                <a:latin typeface="Nunito"/>
                <a:ea typeface="Nunito"/>
                <a:cs typeface="Nunito"/>
                <a:sym typeface="Nunito"/>
              </a:rPr>
              <a:t>How do you know your model is actually working?</a:t>
            </a:r>
            <a:br>
              <a:rPr lang="en" sz="1800" b="1" u="sng">
                <a:solidFill>
                  <a:srgbClr val="551561"/>
                </a:solidFill>
                <a:latin typeface="Nunito"/>
                <a:ea typeface="Nunito"/>
                <a:cs typeface="Nunito"/>
                <a:sym typeface="Nunito"/>
              </a:rPr>
            </a:br>
            <a:endParaRPr sz="600" b="1" u="sng">
              <a:solidFill>
                <a:srgbClr val="551561"/>
              </a:solidFill>
              <a:latin typeface="Nunito"/>
              <a:ea typeface="Nunito"/>
              <a:cs typeface="Nunito"/>
              <a:sym typeface="Nunito"/>
            </a:endParaRPr>
          </a:p>
          <a:p>
            <a:pPr marL="0" lvl="0" indent="0" algn="ctr" rtl="0">
              <a:spcBef>
                <a:spcPts val="0"/>
              </a:spcBef>
              <a:spcAft>
                <a:spcPts val="0"/>
              </a:spcAft>
              <a:buNone/>
            </a:pPr>
            <a:r>
              <a:rPr lang="en" sz="2000" i="1">
                <a:solidFill>
                  <a:schemeClr val="lt1"/>
                </a:solidFill>
                <a:latin typeface="Nunito"/>
                <a:ea typeface="Nunito"/>
                <a:cs typeface="Nunito"/>
                <a:sym typeface="Nunito"/>
              </a:rPr>
              <a:t>Field Results</a:t>
            </a:r>
            <a:endParaRPr sz="2000" i="1">
              <a:solidFill>
                <a:schemeClr val="lt1"/>
              </a:solidFill>
              <a:latin typeface="Nunito"/>
              <a:ea typeface="Nunito"/>
              <a:cs typeface="Nunito"/>
              <a:sym typeface="Nunito"/>
            </a:endParaRPr>
          </a:p>
        </p:txBody>
      </p:sp>
      <p:pic>
        <p:nvPicPr>
          <p:cNvPr id="554" name="Google Shape;554;p49"/>
          <p:cNvPicPr preferRelativeResize="0"/>
          <p:nvPr/>
        </p:nvPicPr>
        <p:blipFill>
          <a:blip r:embed="rId3">
            <a:alphaModFix/>
          </a:blip>
          <a:stretch>
            <a:fillRect/>
          </a:stretch>
        </p:blipFill>
        <p:spPr>
          <a:xfrm>
            <a:off x="5489802" y="1551038"/>
            <a:ext cx="2960050" cy="19697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58"/>
        <p:cNvGrpSpPr/>
        <p:nvPr/>
      </p:nvGrpSpPr>
      <p:grpSpPr>
        <a:xfrm>
          <a:off x="0" y="0"/>
          <a:ext cx="0" cy="0"/>
          <a:chOff x="0" y="0"/>
          <a:chExt cx="0" cy="0"/>
        </a:xfrm>
      </p:grpSpPr>
      <p:sp>
        <p:nvSpPr>
          <p:cNvPr id="559" name="Google Shape;559;p50"/>
          <p:cNvSpPr txBox="1">
            <a:spLocks noGrp="1"/>
          </p:cNvSpPr>
          <p:nvPr>
            <p:ph type="title"/>
          </p:nvPr>
        </p:nvSpPr>
        <p:spPr>
          <a:xfrm>
            <a:off x="1193250" y="784950"/>
            <a:ext cx="6757500" cy="6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You’ve Full-Trained… Don’t Forget to Save!</a:t>
            </a:r>
            <a:endParaRPr sz="2200">
              <a:solidFill>
                <a:srgbClr val="FFFFFF"/>
              </a:solidFill>
            </a:endParaRPr>
          </a:p>
        </p:txBody>
      </p:sp>
      <p:sp>
        <p:nvSpPr>
          <p:cNvPr id="560" name="Google Shape;560;p50"/>
          <p:cNvSpPr txBox="1"/>
          <p:nvPr/>
        </p:nvSpPr>
        <p:spPr>
          <a:xfrm>
            <a:off x="1647450" y="1445650"/>
            <a:ext cx="58491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Nunito"/>
                <a:ea typeface="Nunito"/>
                <a:cs typeface="Nunito"/>
                <a:sym typeface="Nunito"/>
              </a:rPr>
              <a:t>After full-training, the model if finally ready for real-time data.</a:t>
            </a:r>
            <a:endParaRPr sz="1600">
              <a:solidFill>
                <a:schemeClr val="lt1"/>
              </a:solidFill>
              <a:latin typeface="Nunito"/>
              <a:ea typeface="Nunito"/>
              <a:cs typeface="Nunito"/>
              <a:sym typeface="Nunito"/>
            </a:endParaRPr>
          </a:p>
        </p:txBody>
      </p:sp>
      <p:pic>
        <p:nvPicPr>
          <p:cNvPr id="561" name="Google Shape;561;p50"/>
          <p:cNvPicPr preferRelativeResize="0"/>
          <p:nvPr/>
        </p:nvPicPr>
        <p:blipFill>
          <a:blip r:embed="rId3">
            <a:alphaModFix/>
          </a:blip>
          <a:stretch>
            <a:fillRect/>
          </a:stretch>
        </p:blipFill>
        <p:spPr>
          <a:xfrm>
            <a:off x="441025" y="2026213"/>
            <a:ext cx="4391651" cy="2471164"/>
          </a:xfrm>
          <a:prstGeom prst="rect">
            <a:avLst/>
          </a:prstGeom>
          <a:noFill/>
          <a:ln w="19050" cap="flat" cmpd="sng">
            <a:solidFill>
              <a:srgbClr val="000000"/>
            </a:solidFill>
            <a:prstDash val="solid"/>
            <a:round/>
            <a:headEnd type="none" w="sm" len="sm"/>
            <a:tailEnd type="none" w="sm" len="sm"/>
          </a:ln>
        </p:spPr>
      </p:pic>
      <p:sp>
        <p:nvSpPr>
          <p:cNvPr id="562" name="Google Shape;562;p50"/>
          <p:cNvSpPr txBox="1"/>
          <p:nvPr/>
        </p:nvSpPr>
        <p:spPr>
          <a:xfrm>
            <a:off x="5036875" y="1993400"/>
            <a:ext cx="3363000" cy="253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u="sng">
                <a:solidFill>
                  <a:srgbClr val="551561"/>
                </a:solidFill>
                <a:latin typeface="Nunito"/>
                <a:ea typeface="Nunito"/>
                <a:cs typeface="Nunito"/>
                <a:sym typeface="Nunito"/>
              </a:rPr>
              <a:t>SAVE EVERYTHING</a:t>
            </a:r>
            <a:endParaRPr sz="1800" b="1" i="1" u="sng">
              <a:solidFill>
                <a:srgbClr val="551561"/>
              </a:solidFill>
              <a:latin typeface="Nunito"/>
              <a:ea typeface="Nunito"/>
              <a:cs typeface="Nunito"/>
              <a:sym typeface="Nunito"/>
            </a:endParaRPr>
          </a:p>
          <a:p>
            <a:pPr marL="0" lvl="0" indent="0" algn="ctr" rtl="0">
              <a:spcBef>
                <a:spcPts val="0"/>
              </a:spcBef>
              <a:spcAft>
                <a:spcPts val="0"/>
              </a:spcAft>
              <a:buNone/>
            </a:pPr>
            <a:endParaRPr sz="1500" b="1" i="1" u="sng">
              <a:solidFill>
                <a:schemeClr val="lt1"/>
              </a:solidFill>
              <a:latin typeface="Nunito"/>
              <a:ea typeface="Nunito"/>
              <a:cs typeface="Nunito"/>
              <a:sym typeface="Nunito"/>
            </a:endParaRPr>
          </a:p>
          <a:p>
            <a:pPr marL="0" lvl="0" indent="0" algn="ctr" rtl="0">
              <a:spcBef>
                <a:spcPts val="0"/>
              </a:spcBef>
              <a:spcAft>
                <a:spcPts val="0"/>
              </a:spcAft>
              <a:buNone/>
            </a:pPr>
            <a:r>
              <a:rPr lang="en" sz="1500">
                <a:solidFill>
                  <a:schemeClr val="lt1"/>
                </a:solidFill>
                <a:latin typeface="Nunito"/>
                <a:ea typeface="Nunito"/>
                <a:cs typeface="Nunito"/>
                <a:sym typeface="Nunito"/>
              </a:rPr>
              <a:t>But, of course!</a:t>
            </a:r>
            <a:br>
              <a:rPr lang="en" sz="1500">
                <a:solidFill>
                  <a:schemeClr val="lt1"/>
                </a:solidFill>
                <a:latin typeface="Nunito"/>
                <a:ea typeface="Nunito"/>
                <a:cs typeface="Nunito"/>
                <a:sym typeface="Nunito"/>
              </a:rPr>
            </a:br>
            <a:endParaRPr sz="1500">
              <a:solidFill>
                <a:schemeClr val="lt1"/>
              </a:solidFill>
              <a:latin typeface="Nunito"/>
              <a:ea typeface="Nunito"/>
              <a:cs typeface="Nunito"/>
              <a:sym typeface="Nunito"/>
            </a:endParaRPr>
          </a:p>
          <a:p>
            <a:pPr marL="0" lvl="0" indent="0" algn="ctr" rtl="0">
              <a:spcBef>
                <a:spcPts val="0"/>
              </a:spcBef>
              <a:spcAft>
                <a:spcPts val="0"/>
              </a:spcAft>
              <a:buNone/>
            </a:pPr>
            <a:r>
              <a:rPr lang="en" sz="1500">
                <a:solidFill>
                  <a:schemeClr val="lt1"/>
                </a:solidFill>
                <a:latin typeface="Nunito"/>
                <a:ea typeface="Nunito"/>
                <a:cs typeface="Nunito"/>
                <a:sym typeface="Nunito"/>
              </a:rPr>
              <a:t>Yet saving everything </a:t>
            </a:r>
            <a:r>
              <a:rPr lang="en" sz="1500" i="1" u="sng">
                <a:solidFill>
                  <a:schemeClr val="lt1"/>
                </a:solidFill>
                <a:latin typeface="Nunito"/>
                <a:ea typeface="Nunito"/>
                <a:cs typeface="Nunito"/>
                <a:sym typeface="Nunito"/>
              </a:rPr>
              <a:t>references more than just your trained model</a:t>
            </a:r>
            <a:r>
              <a:rPr lang="en" sz="1500">
                <a:solidFill>
                  <a:schemeClr val="lt1"/>
                </a:solidFill>
                <a:latin typeface="Nunito"/>
                <a:ea typeface="Nunito"/>
                <a:cs typeface="Nunito"/>
                <a:sym typeface="Nunito"/>
              </a:rPr>
              <a:t>:</a:t>
            </a:r>
            <a:endParaRPr sz="1500">
              <a:solidFill>
                <a:schemeClr val="lt1"/>
              </a:solidFill>
              <a:latin typeface="Nunito"/>
              <a:ea typeface="Nunito"/>
              <a:cs typeface="Nunito"/>
              <a:sym typeface="Nunito"/>
            </a:endParaRPr>
          </a:p>
          <a:p>
            <a:pPr marL="0" lvl="0" indent="0" algn="ctr" rtl="0">
              <a:spcBef>
                <a:spcPts val="0"/>
              </a:spcBef>
              <a:spcAft>
                <a:spcPts val="0"/>
              </a:spcAft>
              <a:buNone/>
            </a:pPr>
            <a:endParaRPr sz="1500">
              <a:solidFill>
                <a:schemeClr val="lt1"/>
              </a:solidFill>
              <a:latin typeface="Nunito"/>
              <a:ea typeface="Nunito"/>
              <a:cs typeface="Nunito"/>
              <a:sym typeface="Nunito"/>
            </a:endParaRPr>
          </a:p>
          <a:p>
            <a:pPr marL="0" lvl="0" indent="0" algn="ctr" rtl="0">
              <a:spcBef>
                <a:spcPts val="0"/>
              </a:spcBef>
              <a:spcAft>
                <a:spcPts val="0"/>
              </a:spcAft>
              <a:buNone/>
            </a:pPr>
            <a:r>
              <a:rPr lang="en" sz="1500">
                <a:solidFill>
                  <a:srgbClr val="551561"/>
                </a:solidFill>
                <a:latin typeface="Nunito"/>
                <a:ea typeface="Nunito"/>
                <a:cs typeface="Nunito"/>
                <a:sym typeface="Nunito"/>
              </a:rPr>
              <a:t>Imputation Decisions (e.g. MICE)</a:t>
            </a:r>
            <a:endParaRPr sz="1500">
              <a:solidFill>
                <a:srgbClr val="551561"/>
              </a:solidFill>
              <a:latin typeface="Nunito"/>
              <a:ea typeface="Nunito"/>
              <a:cs typeface="Nunito"/>
              <a:sym typeface="Nunito"/>
            </a:endParaRPr>
          </a:p>
          <a:p>
            <a:pPr marL="0" lvl="0" indent="0" algn="ctr" rtl="0">
              <a:spcBef>
                <a:spcPts val="0"/>
              </a:spcBef>
              <a:spcAft>
                <a:spcPts val="0"/>
              </a:spcAft>
              <a:buNone/>
            </a:pPr>
            <a:r>
              <a:rPr lang="en" sz="1500">
                <a:solidFill>
                  <a:srgbClr val="551561"/>
                </a:solidFill>
                <a:latin typeface="Nunito"/>
                <a:ea typeface="Nunito"/>
                <a:cs typeface="Nunito"/>
                <a:sym typeface="Nunito"/>
              </a:rPr>
              <a:t>Categorical Encoder</a:t>
            </a:r>
            <a:endParaRPr sz="1500">
              <a:solidFill>
                <a:srgbClr val="551561"/>
              </a:solidFill>
              <a:latin typeface="Nunito"/>
              <a:ea typeface="Nunito"/>
              <a:cs typeface="Nunito"/>
              <a:sym typeface="Nunito"/>
            </a:endParaRPr>
          </a:p>
          <a:p>
            <a:pPr marL="0" lvl="0" indent="0" algn="ctr" rtl="0">
              <a:spcBef>
                <a:spcPts val="0"/>
              </a:spcBef>
              <a:spcAft>
                <a:spcPts val="0"/>
              </a:spcAft>
              <a:buNone/>
            </a:pPr>
            <a:r>
              <a:rPr lang="en" sz="1500">
                <a:solidFill>
                  <a:srgbClr val="551561"/>
                </a:solidFill>
                <a:latin typeface="Nunito"/>
                <a:ea typeface="Nunito"/>
                <a:cs typeface="Nunito"/>
                <a:sym typeface="Nunito"/>
              </a:rPr>
              <a:t>Normalization (Scaling) </a:t>
            </a:r>
            <a:endParaRPr sz="1500">
              <a:solidFill>
                <a:srgbClr val="551561"/>
              </a:solidFill>
              <a:latin typeface="Nunito"/>
              <a:ea typeface="Nunito"/>
              <a:cs typeface="Nunito"/>
              <a:sym typeface="Nunito"/>
            </a:endParaRPr>
          </a:p>
          <a:p>
            <a:pPr marL="0" lvl="0" indent="0" algn="ctr" rtl="0">
              <a:spcBef>
                <a:spcPts val="0"/>
              </a:spcBef>
              <a:spcAft>
                <a:spcPts val="0"/>
              </a:spcAft>
              <a:buNone/>
            </a:pPr>
            <a:endParaRPr sz="1500">
              <a:solidFill>
                <a:schemeClr val="lt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66"/>
        <p:cNvGrpSpPr/>
        <p:nvPr/>
      </p:nvGrpSpPr>
      <p:grpSpPr>
        <a:xfrm>
          <a:off x="0" y="0"/>
          <a:ext cx="0" cy="0"/>
          <a:chOff x="0" y="0"/>
          <a:chExt cx="0" cy="0"/>
        </a:xfrm>
      </p:grpSpPr>
      <p:sp>
        <p:nvSpPr>
          <p:cNvPr id="567" name="Google Shape;567;p51"/>
          <p:cNvSpPr txBox="1">
            <a:spLocks noGrp="1"/>
          </p:cNvSpPr>
          <p:nvPr>
            <p:ph type="body" idx="1"/>
          </p:nvPr>
        </p:nvSpPr>
        <p:spPr>
          <a:xfrm>
            <a:off x="805050" y="2371975"/>
            <a:ext cx="7533900" cy="162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Open-Source libraries will be one of the greatest resources for conducting Data Science, right next to Stack Overflow. </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568" name="Google Shape;568;p51"/>
          <p:cNvSpPr txBox="1"/>
          <p:nvPr/>
        </p:nvSpPr>
        <p:spPr>
          <a:xfrm>
            <a:off x="2375475" y="1765550"/>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Open-Source Libraries</a:t>
            </a:r>
            <a:endParaRPr sz="1850" i="1" u="sng">
              <a:solidFill>
                <a:schemeClr val="accent4"/>
              </a:solidFill>
              <a:latin typeface="Roboto"/>
              <a:ea typeface="Roboto"/>
              <a:cs typeface="Roboto"/>
              <a:sym typeface="Roboto"/>
            </a:endParaRPr>
          </a:p>
          <a:p>
            <a:pPr marL="0" lvl="0" indent="0" algn="l" rtl="0">
              <a:spcBef>
                <a:spcPts val="0"/>
              </a:spcBef>
              <a:spcAft>
                <a:spcPts val="0"/>
              </a:spcAft>
              <a:buNone/>
            </a:pPr>
            <a:endParaRPr>
              <a:latin typeface="Nunito"/>
              <a:ea typeface="Nunito"/>
              <a:cs typeface="Nunito"/>
              <a:sym typeface="Nunito"/>
            </a:endParaRPr>
          </a:p>
        </p:txBody>
      </p:sp>
      <p:sp>
        <p:nvSpPr>
          <p:cNvPr id="569" name="Google Shape;569;p51"/>
          <p:cNvSpPr txBox="1">
            <a:spLocks noGrp="1"/>
          </p:cNvSpPr>
          <p:nvPr>
            <p:ph type="title"/>
          </p:nvPr>
        </p:nvSpPr>
        <p:spPr>
          <a:xfrm>
            <a:off x="1758225" y="1143425"/>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Practical Data Science Session</a:t>
            </a:r>
            <a:endParaRPr sz="2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73"/>
        <p:cNvGrpSpPr/>
        <p:nvPr/>
      </p:nvGrpSpPr>
      <p:grpSpPr>
        <a:xfrm>
          <a:off x="0" y="0"/>
          <a:ext cx="0" cy="0"/>
          <a:chOff x="0" y="0"/>
          <a:chExt cx="0" cy="0"/>
        </a:xfrm>
      </p:grpSpPr>
      <p:sp>
        <p:nvSpPr>
          <p:cNvPr id="574" name="Google Shape;574;p52"/>
          <p:cNvSpPr txBox="1">
            <a:spLocks noGrp="1"/>
          </p:cNvSpPr>
          <p:nvPr>
            <p:ph type="title"/>
          </p:nvPr>
        </p:nvSpPr>
        <p:spPr>
          <a:xfrm>
            <a:off x="1193250" y="784950"/>
            <a:ext cx="6757500" cy="62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Libraries You’ll Use Often</a:t>
            </a:r>
            <a:endParaRPr sz="2200">
              <a:solidFill>
                <a:srgbClr val="FFFFFF"/>
              </a:solidFill>
              <a:latin typeface="Nunito"/>
              <a:ea typeface="Nunito"/>
              <a:cs typeface="Nunito"/>
              <a:sym typeface="Nunito"/>
            </a:endParaRPr>
          </a:p>
        </p:txBody>
      </p:sp>
      <p:sp>
        <p:nvSpPr>
          <p:cNvPr id="575" name="Google Shape;575;p52"/>
          <p:cNvSpPr txBox="1">
            <a:spLocks noGrp="1"/>
          </p:cNvSpPr>
          <p:nvPr>
            <p:ph type="title"/>
          </p:nvPr>
        </p:nvSpPr>
        <p:spPr>
          <a:xfrm>
            <a:off x="555050" y="1462800"/>
            <a:ext cx="3959400" cy="28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u="sng">
                <a:solidFill>
                  <a:srgbClr val="551561"/>
                </a:solidFill>
                <a:latin typeface="Nunito"/>
                <a:ea typeface="Nunito"/>
                <a:cs typeface="Nunito"/>
                <a:sym typeface="Nunito"/>
              </a:rPr>
              <a:t>Sci-Kit Learn (Sklearn)</a:t>
            </a:r>
            <a:endParaRPr sz="1600" u="sng">
              <a:solidFill>
                <a:srgbClr val="551561"/>
              </a:solidFill>
              <a:latin typeface="Nunito"/>
              <a:ea typeface="Nunito"/>
              <a:cs typeface="Nunito"/>
              <a:sym typeface="Nunito"/>
            </a:endParaRPr>
          </a:p>
          <a:p>
            <a:pPr marL="0" lvl="0" indent="0" algn="ctr" rtl="0">
              <a:spcBef>
                <a:spcPts val="0"/>
              </a:spcBef>
              <a:spcAft>
                <a:spcPts val="0"/>
              </a:spcAft>
              <a:buNone/>
            </a:pPr>
            <a:r>
              <a:rPr lang="en" sz="1300">
                <a:latin typeface="Nunito"/>
                <a:ea typeface="Nunito"/>
                <a:cs typeface="Nunito"/>
                <a:sym typeface="Nunito"/>
              </a:rPr>
              <a:t>Provides east-to-employ ML classifiers, decision trees, and base neural nets. Also provides excellent resources for data processing needs (train/test splitter, standardizer, scalers, etc.)</a:t>
            </a:r>
            <a:endParaRPr sz="1300">
              <a:latin typeface="Nunito"/>
              <a:ea typeface="Nunito"/>
              <a:cs typeface="Nunito"/>
              <a:sym typeface="Nunito"/>
            </a:endParaRPr>
          </a:p>
          <a:p>
            <a:pPr marL="0" lvl="0" indent="0" algn="ctr" rtl="0">
              <a:spcBef>
                <a:spcPts val="0"/>
              </a:spcBef>
              <a:spcAft>
                <a:spcPts val="0"/>
              </a:spcAft>
              <a:buNone/>
            </a:pPr>
            <a:endParaRPr sz="1300">
              <a:latin typeface="Nunito"/>
              <a:ea typeface="Nunito"/>
              <a:cs typeface="Nunito"/>
              <a:sym typeface="Nunito"/>
            </a:endParaRPr>
          </a:p>
          <a:p>
            <a:pPr marL="0" lvl="0" indent="0" algn="ctr" rtl="0">
              <a:spcBef>
                <a:spcPts val="0"/>
              </a:spcBef>
              <a:spcAft>
                <a:spcPts val="0"/>
              </a:spcAft>
              <a:buNone/>
            </a:pPr>
            <a:r>
              <a:rPr lang="en" sz="1600" u="sng">
                <a:solidFill>
                  <a:srgbClr val="551561"/>
                </a:solidFill>
                <a:latin typeface="Nunito"/>
                <a:ea typeface="Nunito"/>
                <a:cs typeface="Nunito"/>
                <a:sym typeface="Nunito"/>
              </a:rPr>
              <a:t>AdaptNLP</a:t>
            </a:r>
            <a:endParaRPr sz="1600" u="sng">
              <a:solidFill>
                <a:srgbClr val="551561"/>
              </a:solidFill>
              <a:latin typeface="Nunito"/>
              <a:ea typeface="Nunito"/>
              <a:cs typeface="Nunito"/>
              <a:sym typeface="Nunito"/>
            </a:endParaRPr>
          </a:p>
          <a:p>
            <a:pPr marL="0" lvl="0" indent="0" algn="ctr" rtl="0">
              <a:spcBef>
                <a:spcPts val="0"/>
              </a:spcBef>
              <a:spcAft>
                <a:spcPts val="0"/>
              </a:spcAft>
              <a:buNone/>
            </a:pPr>
            <a:r>
              <a:rPr lang="en" sz="1300">
                <a:latin typeface="Nunito"/>
                <a:ea typeface="Nunito"/>
                <a:cs typeface="Nunito"/>
                <a:sym typeface="Nunito"/>
              </a:rPr>
              <a:t>Developed by Novetta. One of the best libraries for using state-of-the-art NLP models within-minutes. Built on top of the HuggingFace Transformer models.</a:t>
            </a:r>
            <a:endParaRPr sz="1600">
              <a:latin typeface="Nunito"/>
              <a:ea typeface="Nunito"/>
              <a:cs typeface="Nunito"/>
              <a:sym typeface="Nunito"/>
            </a:endParaRPr>
          </a:p>
        </p:txBody>
      </p:sp>
      <p:sp>
        <p:nvSpPr>
          <p:cNvPr id="576" name="Google Shape;576;p52"/>
          <p:cNvSpPr txBox="1"/>
          <p:nvPr/>
        </p:nvSpPr>
        <p:spPr>
          <a:xfrm>
            <a:off x="5032500" y="1638000"/>
            <a:ext cx="3396900" cy="26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u="sng">
                <a:solidFill>
                  <a:srgbClr val="551561"/>
                </a:solidFill>
                <a:latin typeface="Nunito"/>
                <a:ea typeface="Nunito"/>
                <a:cs typeface="Nunito"/>
                <a:sym typeface="Nunito"/>
              </a:rPr>
              <a:t>Tensorflow / Kera / PyTorch</a:t>
            </a:r>
            <a:endParaRPr sz="1600" b="1" u="sng">
              <a:solidFill>
                <a:srgbClr val="551561"/>
              </a:solidFill>
              <a:latin typeface="Nunito"/>
              <a:ea typeface="Nunito"/>
              <a:cs typeface="Nunito"/>
              <a:sym typeface="Nunito"/>
            </a:endParaRPr>
          </a:p>
          <a:p>
            <a:pPr marL="0" lvl="0" indent="0" algn="ctr" rtl="0">
              <a:spcBef>
                <a:spcPts val="0"/>
              </a:spcBef>
              <a:spcAft>
                <a:spcPts val="0"/>
              </a:spcAft>
              <a:buNone/>
            </a:pPr>
            <a:endParaRPr sz="1600" b="1">
              <a:solidFill>
                <a:schemeClr val="lt1"/>
              </a:solidFill>
              <a:latin typeface="Nunito"/>
              <a:ea typeface="Nunito"/>
              <a:cs typeface="Nunito"/>
              <a:sym typeface="Nunito"/>
            </a:endParaRPr>
          </a:p>
          <a:p>
            <a:pPr marL="0" lvl="0" indent="0" algn="ctr" rtl="0">
              <a:spcBef>
                <a:spcPts val="0"/>
              </a:spcBef>
              <a:spcAft>
                <a:spcPts val="0"/>
              </a:spcAft>
              <a:buNone/>
            </a:pPr>
            <a:endParaRPr sz="1600" b="1">
              <a:solidFill>
                <a:schemeClr val="lt1"/>
              </a:solidFill>
              <a:latin typeface="Nunito"/>
              <a:ea typeface="Nunito"/>
              <a:cs typeface="Nunito"/>
              <a:sym typeface="Nunito"/>
            </a:endParaRPr>
          </a:p>
          <a:p>
            <a:pPr marL="0" lvl="0" indent="0" algn="ctr" rtl="0">
              <a:spcBef>
                <a:spcPts val="0"/>
              </a:spcBef>
              <a:spcAft>
                <a:spcPts val="0"/>
              </a:spcAft>
              <a:buNone/>
            </a:pPr>
            <a:r>
              <a:rPr lang="en" sz="1600" b="1" u="sng">
                <a:solidFill>
                  <a:srgbClr val="551561"/>
                </a:solidFill>
                <a:latin typeface="Nunito"/>
                <a:ea typeface="Nunito"/>
                <a:cs typeface="Nunito"/>
                <a:sym typeface="Nunito"/>
              </a:rPr>
              <a:t>DGL</a:t>
            </a:r>
            <a:endParaRPr sz="1600" b="1" u="sng">
              <a:solidFill>
                <a:srgbClr val="551561"/>
              </a:solidFill>
              <a:latin typeface="Nunito"/>
              <a:ea typeface="Nunito"/>
              <a:cs typeface="Nunito"/>
              <a:sym typeface="Nunito"/>
            </a:endParaRPr>
          </a:p>
          <a:p>
            <a:pPr marL="0" lvl="0" indent="0" algn="ctr" rtl="0">
              <a:spcBef>
                <a:spcPts val="0"/>
              </a:spcBef>
              <a:spcAft>
                <a:spcPts val="0"/>
              </a:spcAft>
              <a:buNone/>
            </a:pPr>
            <a:r>
              <a:rPr lang="en" sz="1300" b="1">
                <a:solidFill>
                  <a:schemeClr val="lt1"/>
                </a:solidFill>
                <a:latin typeface="Nunito"/>
                <a:ea typeface="Nunito"/>
                <a:cs typeface="Nunito"/>
                <a:sym typeface="Nunito"/>
              </a:rPr>
              <a:t>Incredibly useful for developing graph models -- offers multiple options.</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0"/>
        <p:cNvGrpSpPr/>
        <p:nvPr/>
      </p:nvGrpSpPr>
      <p:grpSpPr>
        <a:xfrm>
          <a:off x="0" y="0"/>
          <a:ext cx="0" cy="0"/>
          <a:chOff x="0" y="0"/>
          <a:chExt cx="0" cy="0"/>
        </a:xfrm>
      </p:grpSpPr>
      <p:sp>
        <p:nvSpPr>
          <p:cNvPr id="581" name="Google Shape;581;p53"/>
          <p:cNvSpPr txBox="1">
            <a:spLocks noGrp="1"/>
          </p:cNvSpPr>
          <p:nvPr>
            <p:ph type="ctrTitle"/>
          </p:nvPr>
        </p:nvSpPr>
        <p:spPr>
          <a:xfrm>
            <a:off x="360775" y="651275"/>
            <a:ext cx="6625500" cy="370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i="1">
                <a:latin typeface="Nunito"/>
                <a:ea typeface="Nunito"/>
                <a:cs typeface="Nunito"/>
                <a:sym typeface="Nunito"/>
              </a:rPr>
              <a:t>Module VI - Enhancing, Selling, &amp; Delivering</a:t>
            </a:r>
            <a:endParaRPr sz="2400" i="1">
              <a:latin typeface="Nunito"/>
              <a:ea typeface="Nunito"/>
              <a:cs typeface="Nunito"/>
              <a:sym typeface="Nunito"/>
            </a:endParaRPr>
          </a:p>
          <a:p>
            <a:pPr marL="0" lvl="0" indent="0" algn="l" rtl="0">
              <a:spcBef>
                <a:spcPts val="0"/>
              </a:spcBef>
              <a:spcAft>
                <a:spcPts val="0"/>
              </a:spcAft>
              <a:buNone/>
            </a:pPr>
            <a:endParaRPr sz="14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GPUs / Distributed Computing / Dask</a:t>
            </a:r>
            <a:br>
              <a:rPr lang="en" sz="1200" b="0">
                <a:latin typeface="Nunito"/>
                <a:ea typeface="Nunito"/>
                <a:cs typeface="Nunito"/>
                <a:sym typeface="Nunito"/>
              </a:rPr>
            </a:br>
            <a:endParaRPr sz="1200" b="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Cloud Services</a:t>
            </a:r>
            <a:br>
              <a:rPr lang="en" sz="1200" b="0">
                <a:latin typeface="Nunito"/>
                <a:ea typeface="Nunito"/>
                <a:cs typeface="Nunito"/>
                <a:sym typeface="Nunito"/>
              </a:rPr>
            </a:br>
            <a:endParaRPr sz="1200" b="0">
              <a:latin typeface="Nunito"/>
              <a:ea typeface="Nunito"/>
              <a:cs typeface="Nunito"/>
              <a:sym typeface="Nunito"/>
            </a:endParaRPr>
          </a:p>
          <a:p>
            <a:pPr marL="457200" lvl="0" indent="-330200" algn="l" rtl="0">
              <a:spcBef>
                <a:spcPts val="0"/>
              </a:spcBef>
              <a:spcAft>
                <a:spcPts val="0"/>
              </a:spcAft>
              <a:buSzPts val="1600"/>
              <a:buFont typeface="Nunito"/>
              <a:buChar char="●"/>
            </a:pPr>
            <a:r>
              <a:rPr lang="en" sz="1400">
                <a:latin typeface="Nunito"/>
                <a:ea typeface="Nunito"/>
                <a:cs typeface="Nunito"/>
                <a:sym typeface="Nunito"/>
              </a:rPr>
              <a:t>Python &amp; SQL</a:t>
            </a:r>
            <a:br>
              <a:rPr lang="en" sz="1400">
                <a:latin typeface="Nunito"/>
                <a:ea typeface="Nunito"/>
                <a:cs typeface="Nunito"/>
                <a:sym typeface="Nunito"/>
              </a:rPr>
            </a:br>
            <a:endParaRPr sz="12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Modularizing Code into Scripts</a:t>
            </a:r>
            <a:br>
              <a:rPr lang="en" sz="1400">
                <a:latin typeface="Nunito"/>
                <a:ea typeface="Nunito"/>
                <a:cs typeface="Nunito"/>
                <a:sym typeface="Nunito"/>
              </a:rPr>
            </a:br>
            <a:endParaRPr sz="12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Packaging Completed Work - Demos &amp; Docker</a:t>
            </a:r>
            <a:br>
              <a:rPr lang="en" sz="1400">
                <a:latin typeface="Nunito"/>
                <a:ea typeface="Nunito"/>
                <a:cs typeface="Nunito"/>
                <a:sym typeface="Nunito"/>
              </a:rPr>
            </a:br>
            <a:endParaRPr sz="1200">
              <a:latin typeface="Nunito"/>
              <a:ea typeface="Nunito"/>
              <a:cs typeface="Nunito"/>
              <a:sym typeface="Nunito"/>
            </a:endParaRPr>
          </a:p>
          <a:p>
            <a:pPr marL="457200" lvl="0" indent="-317500" algn="l" rtl="0">
              <a:spcBef>
                <a:spcPts val="0"/>
              </a:spcBef>
              <a:spcAft>
                <a:spcPts val="0"/>
              </a:spcAft>
              <a:buSzPts val="1400"/>
              <a:buFont typeface="Nunito"/>
              <a:buChar char="●"/>
            </a:pPr>
            <a:r>
              <a:rPr lang="en" sz="1400">
                <a:latin typeface="Nunito"/>
                <a:ea typeface="Nunito"/>
                <a:cs typeface="Nunito"/>
                <a:sym typeface="Nunito"/>
              </a:rPr>
              <a:t>Promoting the Work</a:t>
            </a:r>
            <a:endParaRPr sz="14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33"/>
        <p:cNvGrpSpPr/>
        <p:nvPr/>
      </p:nvGrpSpPr>
      <p:grpSpPr>
        <a:xfrm>
          <a:off x="0" y="0"/>
          <a:ext cx="0" cy="0"/>
          <a:chOff x="0" y="0"/>
          <a:chExt cx="0" cy="0"/>
        </a:xfrm>
      </p:grpSpPr>
      <p:sp>
        <p:nvSpPr>
          <p:cNvPr id="334" name="Google Shape;334;p27"/>
          <p:cNvSpPr txBox="1">
            <a:spLocks noGrp="1"/>
          </p:cNvSpPr>
          <p:nvPr>
            <p:ph type="title"/>
          </p:nvPr>
        </p:nvSpPr>
        <p:spPr>
          <a:xfrm>
            <a:off x="2453000" y="1438375"/>
            <a:ext cx="43410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Subject Matter Experts</a:t>
            </a:r>
            <a:endParaRPr sz="2100"/>
          </a:p>
        </p:txBody>
      </p:sp>
      <p:sp>
        <p:nvSpPr>
          <p:cNvPr id="335" name="Google Shape;335;p27"/>
          <p:cNvSpPr txBox="1">
            <a:spLocks noGrp="1"/>
          </p:cNvSpPr>
          <p:nvPr>
            <p:ph type="body" idx="4294967295"/>
          </p:nvPr>
        </p:nvSpPr>
        <p:spPr>
          <a:xfrm>
            <a:off x="1038800" y="2274225"/>
            <a:ext cx="7169400" cy="1102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i="1">
                <a:solidFill>
                  <a:schemeClr val="lt1"/>
                </a:solidFill>
                <a:latin typeface="Maven Pro"/>
                <a:ea typeface="Maven Pro"/>
                <a:cs typeface="Maven Pro"/>
                <a:sym typeface="Maven Pro"/>
              </a:rPr>
              <a:t>On the job, you will be developing models for a client for a specific purpose. This client either is or retains Subject Matter Experts (SMEs) on the topic your model will apply to.</a:t>
            </a:r>
            <a:endParaRPr sz="2000" i="1">
              <a:solidFill>
                <a:schemeClr val="lt1"/>
              </a:solidFill>
              <a:latin typeface="Maven Pro"/>
              <a:ea typeface="Maven Pro"/>
              <a:cs typeface="Maven Pro"/>
              <a:sym typeface="Maven Pr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585"/>
        <p:cNvGrpSpPr/>
        <p:nvPr/>
      </p:nvGrpSpPr>
      <p:grpSpPr>
        <a:xfrm>
          <a:off x="0" y="0"/>
          <a:ext cx="0" cy="0"/>
          <a:chOff x="0" y="0"/>
          <a:chExt cx="0" cy="0"/>
        </a:xfrm>
      </p:grpSpPr>
      <p:grpSp>
        <p:nvGrpSpPr>
          <p:cNvPr id="586" name="Google Shape;586;p54"/>
          <p:cNvGrpSpPr/>
          <p:nvPr/>
        </p:nvGrpSpPr>
        <p:grpSpPr>
          <a:xfrm>
            <a:off x="1248500" y="1108612"/>
            <a:ext cx="1834900" cy="1463125"/>
            <a:chOff x="1083025" y="1922487"/>
            <a:chExt cx="1834900" cy="1463125"/>
          </a:xfrm>
        </p:grpSpPr>
        <p:sp>
          <p:nvSpPr>
            <p:cNvPr id="587" name="Google Shape;587;p54"/>
            <p:cNvSpPr txBox="1"/>
            <p:nvPr/>
          </p:nvSpPr>
          <p:spPr>
            <a:xfrm>
              <a:off x="1247875" y="1922487"/>
              <a:ext cx="1505100" cy="321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Data Decisions</a:t>
              </a:r>
              <a:endParaRPr sz="1000" b="1" u="sng">
                <a:solidFill>
                  <a:schemeClr val="lt2"/>
                </a:solidFill>
                <a:latin typeface="Roboto"/>
                <a:ea typeface="Roboto"/>
                <a:cs typeface="Roboto"/>
                <a:sym typeface="Roboto"/>
              </a:endParaRPr>
            </a:p>
          </p:txBody>
        </p:sp>
        <p:sp>
          <p:nvSpPr>
            <p:cNvPr id="588" name="Google Shape;588;p54"/>
            <p:cNvSpPr txBox="1"/>
            <p:nvPr/>
          </p:nvSpPr>
          <p:spPr>
            <a:xfrm>
              <a:off x="1244800" y="2648213"/>
              <a:ext cx="15456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Data Cleaning</a:t>
              </a:r>
              <a:endParaRPr sz="800" b="1">
                <a:solidFill>
                  <a:schemeClr val="lt2"/>
                </a:solidFill>
                <a:latin typeface="Roboto"/>
                <a:ea typeface="Roboto"/>
                <a:cs typeface="Roboto"/>
                <a:sym typeface="Roboto"/>
              </a:endParaRPr>
            </a:p>
          </p:txBody>
        </p:sp>
        <p:sp>
          <p:nvSpPr>
            <p:cNvPr id="589" name="Google Shape;589;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590" name="Google Shape;590;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591" name="Google Shape;591;p54"/>
          <p:cNvGrpSpPr/>
          <p:nvPr/>
        </p:nvGrpSpPr>
        <p:grpSpPr>
          <a:xfrm>
            <a:off x="2957449" y="1098273"/>
            <a:ext cx="1834900" cy="1424065"/>
            <a:chOff x="1083025" y="1912148"/>
            <a:chExt cx="1834900" cy="1424065"/>
          </a:xfrm>
        </p:grpSpPr>
        <p:sp>
          <p:nvSpPr>
            <p:cNvPr id="592" name="Google Shape;592;p54"/>
            <p:cNvSpPr txBox="1"/>
            <p:nvPr/>
          </p:nvSpPr>
          <p:spPr>
            <a:xfrm>
              <a:off x="1248914" y="1912148"/>
              <a:ext cx="1505100" cy="350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Normalization</a:t>
              </a:r>
              <a:endParaRPr sz="1000" b="1" u="sng">
                <a:solidFill>
                  <a:schemeClr val="lt2"/>
                </a:solidFill>
                <a:latin typeface="Roboto"/>
                <a:ea typeface="Roboto"/>
                <a:cs typeface="Roboto"/>
                <a:sym typeface="Roboto"/>
              </a:endParaRPr>
            </a:p>
          </p:txBody>
        </p:sp>
        <p:sp>
          <p:nvSpPr>
            <p:cNvPr id="593" name="Google Shape;593;p54"/>
            <p:cNvSpPr txBox="1"/>
            <p:nvPr/>
          </p:nvSpPr>
          <p:spPr>
            <a:xfrm>
              <a:off x="1228675" y="2598813"/>
              <a:ext cx="15456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b="1">
                  <a:solidFill>
                    <a:schemeClr val="lt2"/>
                  </a:solidFill>
                  <a:latin typeface="Roboto"/>
                  <a:ea typeface="Roboto"/>
                  <a:cs typeface="Roboto"/>
                  <a:sym typeface="Roboto"/>
                </a:rPr>
                <a:t>Numeric Data with Different Scales must be Converted to Single Scale</a:t>
              </a:r>
              <a:br>
                <a:rPr lang="en" sz="800" b="1">
                  <a:solidFill>
                    <a:schemeClr val="lt2"/>
                  </a:solidFill>
                  <a:latin typeface="Roboto"/>
                  <a:ea typeface="Roboto"/>
                  <a:cs typeface="Roboto"/>
                  <a:sym typeface="Roboto"/>
                </a:rPr>
              </a:br>
              <a:r>
                <a:rPr lang="en" sz="800" b="1">
                  <a:solidFill>
                    <a:schemeClr val="lt2"/>
                  </a:solidFill>
                  <a:latin typeface="Roboto"/>
                  <a:ea typeface="Roboto"/>
                  <a:cs typeface="Roboto"/>
                  <a:sym typeface="Roboto"/>
                </a:rPr>
                <a:t> (e.g. height vs. weight) </a:t>
              </a:r>
              <a:endParaRPr sz="800" b="1">
                <a:solidFill>
                  <a:schemeClr val="lt2"/>
                </a:solidFill>
                <a:latin typeface="Roboto"/>
                <a:ea typeface="Roboto"/>
                <a:cs typeface="Roboto"/>
                <a:sym typeface="Roboto"/>
              </a:endParaRPr>
            </a:p>
            <a:p>
              <a:pPr marL="0" lvl="0" indent="0" algn="ctr" rtl="0">
                <a:lnSpc>
                  <a:spcPct val="115000"/>
                </a:lnSpc>
                <a:spcBef>
                  <a:spcPts val="1600"/>
                </a:spcBef>
                <a:spcAft>
                  <a:spcPts val="1600"/>
                </a:spcAft>
                <a:buNone/>
              </a:pPr>
              <a:endParaRPr sz="800" b="1">
                <a:solidFill>
                  <a:schemeClr val="accent1"/>
                </a:solidFill>
                <a:latin typeface="Roboto"/>
                <a:ea typeface="Roboto"/>
                <a:cs typeface="Roboto"/>
                <a:sym typeface="Roboto"/>
              </a:endParaRPr>
            </a:p>
          </p:txBody>
        </p:sp>
        <p:sp>
          <p:nvSpPr>
            <p:cNvPr id="594" name="Google Shape;594;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595" name="Google Shape;595;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596" name="Google Shape;596;p54"/>
          <p:cNvGrpSpPr/>
          <p:nvPr/>
        </p:nvGrpSpPr>
        <p:grpSpPr>
          <a:xfrm>
            <a:off x="4668374" y="1492750"/>
            <a:ext cx="1834900" cy="929211"/>
            <a:chOff x="1083025" y="2306625"/>
            <a:chExt cx="1834900" cy="929211"/>
          </a:xfrm>
        </p:grpSpPr>
        <p:sp>
          <p:nvSpPr>
            <p:cNvPr id="597" name="Google Shape;597;p54"/>
            <p:cNvSpPr txBox="1"/>
            <p:nvPr/>
          </p:nvSpPr>
          <p:spPr>
            <a:xfrm>
              <a:off x="1186751" y="2614236"/>
              <a:ext cx="1545600" cy="62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Encoding for Algorithm Purposes</a:t>
              </a:r>
              <a:endParaRPr sz="800" b="1">
                <a:solidFill>
                  <a:schemeClr val="lt2"/>
                </a:solidFill>
                <a:latin typeface="Roboto"/>
                <a:ea typeface="Roboto"/>
                <a:cs typeface="Roboto"/>
                <a:sym typeface="Roboto"/>
              </a:endParaRPr>
            </a:p>
          </p:txBody>
        </p:sp>
        <p:sp>
          <p:nvSpPr>
            <p:cNvPr id="598" name="Google Shape;598;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599" name="Google Shape;599;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600" name="Google Shape;600;p54"/>
          <p:cNvSpPr txBox="1"/>
          <p:nvPr/>
        </p:nvSpPr>
        <p:spPr>
          <a:xfrm>
            <a:off x="291788" y="1419988"/>
            <a:ext cx="9567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lt1"/>
                </a:solidFill>
                <a:latin typeface="Nunito"/>
                <a:ea typeface="Nunito"/>
                <a:cs typeface="Nunito"/>
                <a:sym typeface="Nunito"/>
              </a:rPr>
              <a:t>Unprocessed Data</a:t>
            </a:r>
            <a:endParaRPr sz="1000" b="1">
              <a:solidFill>
                <a:schemeClr val="lt1"/>
              </a:solidFill>
              <a:latin typeface="Nunito"/>
              <a:ea typeface="Nunito"/>
              <a:cs typeface="Nunito"/>
              <a:sym typeface="Nunito"/>
            </a:endParaRPr>
          </a:p>
        </p:txBody>
      </p:sp>
      <p:sp>
        <p:nvSpPr>
          <p:cNvPr id="601" name="Google Shape;601;p54"/>
          <p:cNvSpPr/>
          <p:nvPr/>
        </p:nvSpPr>
        <p:spPr>
          <a:xfrm>
            <a:off x="8290775" y="1564375"/>
            <a:ext cx="673500" cy="23313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54"/>
          <p:cNvGrpSpPr/>
          <p:nvPr/>
        </p:nvGrpSpPr>
        <p:grpSpPr>
          <a:xfrm rot="10800000">
            <a:off x="6282536" y="3549688"/>
            <a:ext cx="1834900" cy="297224"/>
            <a:chOff x="1083025" y="2306625"/>
            <a:chExt cx="1834900" cy="297224"/>
          </a:xfrm>
        </p:grpSpPr>
        <p:sp>
          <p:nvSpPr>
            <p:cNvPr id="603" name="Google Shape;603;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604" name="Google Shape;604;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605" name="Google Shape;605;p54"/>
          <p:cNvGrpSpPr/>
          <p:nvPr/>
        </p:nvGrpSpPr>
        <p:grpSpPr>
          <a:xfrm>
            <a:off x="6377474" y="1083686"/>
            <a:ext cx="1834900" cy="1182626"/>
            <a:chOff x="1083025" y="1897561"/>
            <a:chExt cx="1834900" cy="1182626"/>
          </a:xfrm>
        </p:grpSpPr>
        <p:sp>
          <p:nvSpPr>
            <p:cNvPr id="606" name="Google Shape;606;p54"/>
            <p:cNvSpPr txBox="1"/>
            <p:nvPr/>
          </p:nvSpPr>
          <p:spPr>
            <a:xfrm>
              <a:off x="1206851" y="1897561"/>
              <a:ext cx="1505100" cy="39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Principal Component Analysis (PCA)</a:t>
              </a:r>
              <a:endParaRPr sz="1000" b="1" u="sng">
                <a:solidFill>
                  <a:schemeClr val="lt2"/>
                </a:solidFill>
                <a:latin typeface="Roboto"/>
                <a:ea typeface="Roboto"/>
                <a:cs typeface="Roboto"/>
                <a:sym typeface="Roboto"/>
              </a:endParaRPr>
            </a:p>
          </p:txBody>
        </p:sp>
        <p:sp>
          <p:nvSpPr>
            <p:cNvPr id="607" name="Google Shape;607;p54"/>
            <p:cNvSpPr txBox="1"/>
            <p:nvPr/>
          </p:nvSpPr>
          <p:spPr>
            <a:xfrm>
              <a:off x="1206851" y="2613988"/>
              <a:ext cx="1545600" cy="46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Method to Reduce Volume of Data w/o Losing Information</a:t>
              </a:r>
              <a:endParaRPr sz="800" b="1">
                <a:solidFill>
                  <a:schemeClr val="lt2"/>
                </a:solidFill>
                <a:latin typeface="Roboto"/>
                <a:ea typeface="Roboto"/>
                <a:cs typeface="Roboto"/>
                <a:sym typeface="Roboto"/>
              </a:endParaRPr>
            </a:p>
          </p:txBody>
        </p:sp>
        <p:sp>
          <p:nvSpPr>
            <p:cNvPr id="608" name="Google Shape;608;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609" name="Google Shape;609;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610" name="Google Shape;610;p54"/>
          <p:cNvGrpSpPr/>
          <p:nvPr/>
        </p:nvGrpSpPr>
        <p:grpSpPr>
          <a:xfrm rot="10800000">
            <a:off x="4573588" y="3549688"/>
            <a:ext cx="1834900" cy="297224"/>
            <a:chOff x="1083025" y="2306625"/>
            <a:chExt cx="1834900" cy="297224"/>
          </a:xfrm>
        </p:grpSpPr>
        <p:sp>
          <p:nvSpPr>
            <p:cNvPr id="611" name="Google Shape;611;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612" name="Google Shape;612;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613" name="Google Shape;613;p54"/>
          <p:cNvGrpSpPr/>
          <p:nvPr/>
        </p:nvGrpSpPr>
        <p:grpSpPr>
          <a:xfrm rot="10800000">
            <a:off x="1153563" y="3549688"/>
            <a:ext cx="1834900" cy="297224"/>
            <a:chOff x="1083025" y="2306625"/>
            <a:chExt cx="1834900" cy="297224"/>
          </a:xfrm>
        </p:grpSpPr>
        <p:sp>
          <p:nvSpPr>
            <p:cNvPr id="614" name="Google Shape;614;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615" name="Google Shape;615;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616" name="Google Shape;616;p54"/>
          <p:cNvGrpSpPr/>
          <p:nvPr/>
        </p:nvGrpSpPr>
        <p:grpSpPr>
          <a:xfrm rot="10800000">
            <a:off x="2862663" y="3549688"/>
            <a:ext cx="1834900" cy="297224"/>
            <a:chOff x="1083025" y="2306625"/>
            <a:chExt cx="1834900" cy="297224"/>
          </a:xfrm>
        </p:grpSpPr>
        <p:sp>
          <p:nvSpPr>
            <p:cNvPr id="617" name="Google Shape;617;p54"/>
            <p:cNvSpPr/>
            <p:nvPr/>
          </p:nvSpPr>
          <p:spPr>
            <a:xfrm flipH="1">
              <a:off x="1083025" y="2306625"/>
              <a:ext cx="1834800" cy="143400"/>
            </a:xfrm>
            <a:prstGeom prst="parallelogram">
              <a:avLst>
                <a:gd name="adj" fmla="val 96952"/>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  </a:t>
              </a:r>
              <a:endParaRPr>
                <a:solidFill>
                  <a:schemeClr val="accent1"/>
                </a:solidFill>
              </a:endParaRPr>
            </a:p>
          </p:txBody>
        </p:sp>
        <p:sp>
          <p:nvSpPr>
            <p:cNvPr id="618" name="Google Shape;618;p54"/>
            <p:cNvSpPr/>
            <p:nvPr/>
          </p:nvSpPr>
          <p:spPr>
            <a:xfrm>
              <a:off x="1083125" y="2460449"/>
              <a:ext cx="1834800" cy="143400"/>
            </a:xfrm>
            <a:prstGeom prst="parallelogram">
              <a:avLst>
                <a:gd name="adj" fmla="val 96952"/>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619" name="Google Shape;619;p54"/>
          <p:cNvSpPr txBox="1"/>
          <p:nvPr/>
        </p:nvSpPr>
        <p:spPr>
          <a:xfrm>
            <a:off x="291788" y="3386425"/>
            <a:ext cx="732600" cy="5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lt1"/>
                </a:solidFill>
                <a:latin typeface="Nunito"/>
                <a:ea typeface="Nunito"/>
                <a:cs typeface="Nunito"/>
                <a:sym typeface="Nunito"/>
              </a:rPr>
              <a:t>Model Pipeline</a:t>
            </a:r>
            <a:endParaRPr sz="1000" b="1">
              <a:solidFill>
                <a:schemeClr val="lt1"/>
              </a:solidFill>
              <a:latin typeface="Nunito"/>
              <a:ea typeface="Nunito"/>
              <a:cs typeface="Nunito"/>
              <a:sym typeface="Nunito"/>
            </a:endParaRPr>
          </a:p>
          <a:p>
            <a:pPr marL="0" lvl="0" indent="0" algn="ctr" rtl="0">
              <a:spcBef>
                <a:spcPts val="0"/>
              </a:spcBef>
              <a:spcAft>
                <a:spcPts val="0"/>
              </a:spcAft>
              <a:buNone/>
            </a:pPr>
            <a:r>
              <a:rPr lang="en" sz="1000" b="1">
                <a:solidFill>
                  <a:schemeClr val="lt1"/>
                </a:solidFill>
                <a:latin typeface="Nunito"/>
                <a:ea typeface="Nunito"/>
                <a:cs typeface="Nunito"/>
                <a:sym typeface="Nunito"/>
              </a:rPr>
              <a:t>Output</a:t>
            </a:r>
            <a:endParaRPr sz="1000" b="1">
              <a:solidFill>
                <a:schemeClr val="lt1"/>
              </a:solidFill>
              <a:latin typeface="Nunito"/>
              <a:ea typeface="Nunito"/>
              <a:cs typeface="Nunito"/>
              <a:sym typeface="Nunito"/>
            </a:endParaRPr>
          </a:p>
        </p:txBody>
      </p:sp>
      <p:sp>
        <p:nvSpPr>
          <p:cNvPr id="620" name="Google Shape;620;p54"/>
          <p:cNvSpPr txBox="1"/>
          <p:nvPr/>
        </p:nvSpPr>
        <p:spPr>
          <a:xfrm>
            <a:off x="399650" y="217200"/>
            <a:ext cx="8333100" cy="5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i="1" u="sng">
                <a:solidFill>
                  <a:schemeClr val="lt1"/>
                </a:solidFill>
                <a:latin typeface="Maven Pro"/>
                <a:ea typeface="Maven Pro"/>
                <a:cs typeface="Maven Pro"/>
                <a:sym typeface="Maven Pro"/>
              </a:rPr>
              <a:t>Model Pipeline May Look Something Like This</a:t>
            </a:r>
            <a:endParaRPr sz="2600" i="1" u="sng">
              <a:latin typeface="Nunito"/>
              <a:ea typeface="Nunito"/>
              <a:cs typeface="Nunito"/>
              <a:sym typeface="Nunito"/>
            </a:endParaRPr>
          </a:p>
        </p:txBody>
      </p:sp>
      <p:sp>
        <p:nvSpPr>
          <p:cNvPr id="621" name="Google Shape;621;p54"/>
          <p:cNvSpPr txBox="1"/>
          <p:nvPr/>
        </p:nvSpPr>
        <p:spPr>
          <a:xfrm>
            <a:off x="3103649" y="3054538"/>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HyperParameter Optimization</a:t>
            </a:r>
            <a:endParaRPr sz="1000" b="1" u="sng">
              <a:solidFill>
                <a:schemeClr val="lt2"/>
              </a:solidFill>
              <a:latin typeface="Roboto"/>
              <a:ea typeface="Roboto"/>
              <a:cs typeface="Roboto"/>
              <a:sym typeface="Roboto"/>
            </a:endParaRPr>
          </a:p>
        </p:txBody>
      </p:sp>
      <p:sp>
        <p:nvSpPr>
          <p:cNvPr id="622" name="Google Shape;622;p54"/>
          <p:cNvSpPr txBox="1"/>
          <p:nvPr/>
        </p:nvSpPr>
        <p:spPr>
          <a:xfrm>
            <a:off x="4737500" y="2942356"/>
            <a:ext cx="1505100" cy="670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Synthetic Minority Oversampling Technique (SMOTE)</a:t>
            </a:r>
            <a:endParaRPr sz="1000" b="1" u="sng">
              <a:solidFill>
                <a:schemeClr val="lt2"/>
              </a:solidFill>
              <a:latin typeface="Roboto"/>
              <a:ea typeface="Roboto"/>
              <a:cs typeface="Roboto"/>
              <a:sym typeface="Roboto"/>
            </a:endParaRPr>
          </a:p>
        </p:txBody>
      </p:sp>
      <p:sp>
        <p:nvSpPr>
          <p:cNvPr id="623" name="Google Shape;623;p54"/>
          <p:cNvSpPr txBox="1"/>
          <p:nvPr/>
        </p:nvSpPr>
        <p:spPr>
          <a:xfrm>
            <a:off x="4792349" y="1046350"/>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Dummy Variables for Categorical Features</a:t>
            </a:r>
            <a:endParaRPr sz="1000" b="1" u="sng">
              <a:solidFill>
                <a:schemeClr val="lt2"/>
              </a:solidFill>
              <a:latin typeface="Roboto"/>
              <a:ea typeface="Roboto"/>
              <a:cs typeface="Roboto"/>
              <a:sym typeface="Roboto"/>
            </a:endParaRPr>
          </a:p>
        </p:txBody>
      </p:sp>
      <p:sp>
        <p:nvSpPr>
          <p:cNvPr id="624" name="Google Shape;624;p54"/>
          <p:cNvSpPr txBox="1"/>
          <p:nvPr/>
        </p:nvSpPr>
        <p:spPr>
          <a:xfrm>
            <a:off x="1337325" y="3895675"/>
            <a:ext cx="1545600" cy="54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Run Selected Algorithms &amp; Algorithm-Specific Enhancements;</a:t>
            </a:r>
            <a:br>
              <a:rPr lang="en" sz="800" b="1">
                <a:solidFill>
                  <a:schemeClr val="lt2"/>
                </a:solidFill>
                <a:latin typeface="Roboto"/>
                <a:ea typeface="Roboto"/>
                <a:cs typeface="Roboto"/>
                <a:sym typeface="Roboto"/>
              </a:rPr>
            </a:br>
            <a:r>
              <a:rPr lang="en" sz="800" b="1">
                <a:solidFill>
                  <a:schemeClr val="lt2"/>
                </a:solidFill>
                <a:latin typeface="Roboto"/>
                <a:ea typeface="Roboto"/>
                <a:cs typeface="Roboto"/>
                <a:sym typeface="Roboto"/>
              </a:rPr>
              <a:t>Then Interpret Results</a:t>
            </a:r>
            <a:endParaRPr sz="800" b="1">
              <a:solidFill>
                <a:schemeClr val="lt2"/>
              </a:solidFill>
              <a:latin typeface="Roboto"/>
              <a:ea typeface="Roboto"/>
              <a:cs typeface="Roboto"/>
              <a:sym typeface="Roboto"/>
            </a:endParaRPr>
          </a:p>
        </p:txBody>
      </p:sp>
      <p:sp>
        <p:nvSpPr>
          <p:cNvPr id="625" name="Google Shape;625;p54"/>
          <p:cNvSpPr txBox="1"/>
          <p:nvPr/>
        </p:nvSpPr>
        <p:spPr>
          <a:xfrm>
            <a:off x="6427174" y="3879225"/>
            <a:ext cx="15456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Splitting data into Training, Validation, Full-Training, &amp; Test Sets</a:t>
            </a:r>
            <a:endParaRPr sz="800" b="1">
              <a:solidFill>
                <a:schemeClr val="lt2"/>
              </a:solidFill>
              <a:latin typeface="Roboto"/>
              <a:ea typeface="Roboto"/>
              <a:cs typeface="Roboto"/>
              <a:sym typeface="Roboto"/>
            </a:endParaRPr>
          </a:p>
        </p:txBody>
      </p:sp>
      <p:sp>
        <p:nvSpPr>
          <p:cNvPr id="626" name="Google Shape;626;p54"/>
          <p:cNvSpPr txBox="1"/>
          <p:nvPr/>
        </p:nvSpPr>
        <p:spPr>
          <a:xfrm>
            <a:off x="6430324" y="3071000"/>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Establishing Separate Data Sets</a:t>
            </a:r>
            <a:endParaRPr sz="1000" b="1" u="sng">
              <a:solidFill>
                <a:schemeClr val="lt2"/>
              </a:solidFill>
              <a:latin typeface="Roboto"/>
              <a:ea typeface="Roboto"/>
              <a:cs typeface="Roboto"/>
              <a:sym typeface="Roboto"/>
            </a:endParaRPr>
          </a:p>
        </p:txBody>
      </p:sp>
      <p:sp>
        <p:nvSpPr>
          <p:cNvPr id="627" name="Google Shape;627;p54"/>
          <p:cNvSpPr txBox="1"/>
          <p:nvPr/>
        </p:nvSpPr>
        <p:spPr>
          <a:xfrm>
            <a:off x="1357574" y="3054538"/>
            <a:ext cx="1505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u="sng">
                <a:solidFill>
                  <a:schemeClr val="lt2"/>
                </a:solidFill>
                <a:latin typeface="Roboto"/>
                <a:ea typeface="Roboto"/>
                <a:cs typeface="Roboto"/>
                <a:sym typeface="Roboto"/>
              </a:rPr>
              <a:t>Algorithm Implementation</a:t>
            </a:r>
            <a:endParaRPr sz="1000" b="1" u="sng">
              <a:solidFill>
                <a:schemeClr val="lt2"/>
              </a:solidFill>
              <a:latin typeface="Roboto"/>
              <a:ea typeface="Roboto"/>
              <a:cs typeface="Roboto"/>
              <a:sym typeface="Roboto"/>
            </a:endParaRPr>
          </a:p>
        </p:txBody>
      </p:sp>
      <p:sp>
        <p:nvSpPr>
          <p:cNvPr id="628" name="Google Shape;628;p54"/>
          <p:cNvSpPr txBox="1"/>
          <p:nvPr/>
        </p:nvSpPr>
        <p:spPr>
          <a:xfrm>
            <a:off x="4717250" y="3931525"/>
            <a:ext cx="1545600" cy="545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Balancing the Data</a:t>
            </a:r>
            <a:endParaRPr sz="800" b="1">
              <a:solidFill>
                <a:schemeClr val="lt2"/>
              </a:solidFill>
              <a:latin typeface="Roboto"/>
              <a:ea typeface="Roboto"/>
              <a:cs typeface="Roboto"/>
              <a:sym typeface="Roboto"/>
            </a:endParaRPr>
          </a:p>
        </p:txBody>
      </p:sp>
      <p:sp>
        <p:nvSpPr>
          <p:cNvPr id="629" name="Google Shape;629;p54"/>
          <p:cNvSpPr txBox="1"/>
          <p:nvPr/>
        </p:nvSpPr>
        <p:spPr>
          <a:xfrm>
            <a:off x="3083411" y="3895675"/>
            <a:ext cx="15456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chemeClr val="lt2"/>
                </a:solidFill>
                <a:latin typeface="Roboto"/>
                <a:ea typeface="Roboto"/>
                <a:cs typeface="Roboto"/>
                <a:sym typeface="Roboto"/>
              </a:rPr>
              <a:t>Identifies Optimal Parameters for a Particular Algorithm</a:t>
            </a:r>
            <a:br>
              <a:rPr lang="en" sz="800" b="1">
                <a:solidFill>
                  <a:schemeClr val="lt2"/>
                </a:solidFill>
                <a:latin typeface="Roboto"/>
                <a:ea typeface="Roboto"/>
                <a:cs typeface="Roboto"/>
                <a:sym typeface="Roboto"/>
              </a:rPr>
            </a:br>
            <a:r>
              <a:rPr lang="en" sz="800" b="1">
                <a:solidFill>
                  <a:schemeClr val="lt2"/>
                </a:solidFill>
                <a:latin typeface="Roboto"/>
                <a:ea typeface="Roboto"/>
                <a:cs typeface="Roboto"/>
                <a:sym typeface="Roboto"/>
              </a:rPr>
              <a:t>(To Produce Best Results)</a:t>
            </a:r>
            <a:endParaRPr sz="800" b="1">
              <a:solidFill>
                <a:schemeClr val="lt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33"/>
        <p:cNvGrpSpPr/>
        <p:nvPr/>
      </p:nvGrpSpPr>
      <p:grpSpPr>
        <a:xfrm>
          <a:off x="0" y="0"/>
          <a:ext cx="0" cy="0"/>
          <a:chOff x="0" y="0"/>
          <a:chExt cx="0" cy="0"/>
        </a:xfrm>
      </p:grpSpPr>
      <p:sp>
        <p:nvSpPr>
          <p:cNvPr id="634" name="Google Shape;634;p55"/>
          <p:cNvSpPr txBox="1"/>
          <p:nvPr/>
        </p:nvSpPr>
        <p:spPr>
          <a:xfrm>
            <a:off x="169275" y="380725"/>
            <a:ext cx="39234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i="1">
                <a:solidFill>
                  <a:schemeClr val="lt1"/>
                </a:solidFill>
                <a:latin typeface="Nunito"/>
                <a:ea typeface="Nunito"/>
                <a:cs typeface="Nunito"/>
                <a:sym typeface="Nunito"/>
              </a:rPr>
              <a:t>And you’ve done all this...</a:t>
            </a:r>
            <a:endParaRPr sz="2600" i="1">
              <a:solidFill>
                <a:schemeClr val="lt1"/>
              </a:solidFill>
              <a:latin typeface="Nunito"/>
              <a:ea typeface="Nunito"/>
              <a:cs typeface="Nunito"/>
              <a:sym typeface="Nunito"/>
            </a:endParaRPr>
          </a:p>
        </p:txBody>
      </p:sp>
      <p:pic>
        <p:nvPicPr>
          <p:cNvPr id="635" name="Google Shape;635;p55"/>
          <p:cNvPicPr preferRelativeResize="0"/>
          <p:nvPr/>
        </p:nvPicPr>
        <p:blipFill rotWithShape="1">
          <a:blip r:embed="rId3">
            <a:alphaModFix/>
          </a:blip>
          <a:srcRect b="980"/>
          <a:stretch/>
        </p:blipFill>
        <p:spPr>
          <a:xfrm>
            <a:off x="5262550" y="103975"/>
            <a:ext cx="2698499" cy="1543471"/>
          </a:xfrm>
          <a:prstGeom prst="rect">
            <a:avLst/>
          </a:prstGeom>
          <a:noFill/>
          <a:ln>
            <a:noFill/>
          </a:ln>
        </p:spPr>
      </p:pic>
      <p:pic>
        <p:nvPicPr>
          <p:cNvPr id="636" name="Google Shape;636;p55"/>
          <p:cNvPicPr preferRelativeResize="0"/>
          <p:nvPr/>
        </p:nvPicPr>
        <p:blipFill rotWithShape="1">
          <a:blip r:embed="rId4">
            <a:alphaModFix/>
          </a:blip>
          <a:srcRect l="387" t="989" r="347" b="2949"/>
          <a:stretch/>
        </p:blipFill>
        <p:spPr>
          <a:xfrm>
            <a:off x="5262550" y="1657425"/>
            <a:ext cx="2698499" cy="1140800"/>
          </a:xfrm>
          <a:prstGeom prst="rect">
            <a:avLst/>
          </a:prstGeom>
          <a:noFill/>
          <a:ln>
            <a:noFill/>
          </a:ln>
        </p:spPr>
      </p:pic>
      <p:pic>
        <p:nvPicPr>
          <p:cNvPr id="637" name="Google Shape;637;p55"/>
          <p:cNvPicPr preferRelativeResize="0"/>
          <p:nvPr/>
        </p:nvPicPr>
        <p:blipFill rotWithShape="1">
          <a:blip r:embed="rId5">
            <a:alphaModFix/>
          </a:blip>
          <a:srcRect l="445" t="1116" r="505" b="2674"/>
          <a:stretch/>
        </p:blipFill>
        <p:spPr>
          <a:xfrm>
            <a:off x="5262551" y="2798237"/>
            <a:ext cx="2698499" cy="1145089"/>
          </a:xfrm>
          <a:prstGeom prst="rect">
            <a:avLst/>
          </a:prstGeom>
          <a:noFill/>
          <a:ln>
            <a:noFill/>
          </a:ln>
        </p:spPr>
      </p:pic>
      <p:pic>
        <p:nvPicPr>
          <p:cNvPr id="638" name="Google Shape;638;p55"/>
          <p:cNvPicPr preferRelativeResize="0"/>
          <p:nvPr/>
        </p:nvPicPr>
        <p:blipFill rotWithShape="1">
          <a:blip r:embed="rId6">
            <a:alphaModFix/>
          </a:blip>
          <a:srcRect l="602" t="1172" r="651" b="1928"/>
          <a:stretch/>
        </p:blipFill>
        <p:spPr>
          <a:xfrm>
            <a:off x="5262550" y="3943328"/>
            <a:ext cx="2698499" cy="1096197"/>
          </a:xfrm>
          <a:prstGeom prst="rect">
            <a:avLst/>
          </a:prstGeom>
          <a:noFill/>
          <a:ln>
            <a:noFill/>
          </a:ln>
        </p:spPr>
      </p:pic>
      <p:sp>
        <p:nvSpPr>
          <p:cNvPr id="639" name="Google Shape;639;p55"/>
          <p:cNvSpPr txBox="1"/>
          <p:nvPr/>
        </p:nvSpPr>
        <p:spPr>
          <a:xfrm>
            <a:off x="518050" y="1117500"/>
            <a:ext cx="4209300" cy="35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The Model Development Process is </a:t>
            </a:r>
            <a:br>
              <a:rPr lang="en" sz="1600">
                <a:solidFill>
                  <a:schemeClr val="lt1"/>
                </a:solidFill>
                <a:latin typeface="Nunito"/>
                <a:ea typeface="Nunito"/>
                <a:cs typeface="Nunito"/>
                <a:sym typeface="Nunito"/>
              </a:rPr>
            </a:br>
            <a:r>
              <a:rPr lang="en" sz="1600">
                <a:solidFill>
                  <a:schemeClr val="lt1"/>
                </a:solidFill>
                <a:latin typeface="Nunito"/>
                <a:ea typeface="Nunito"/>
                <a:cs typeface="Nunito"/>
                <a:sym typeface="Nunito"/>
              </a:rPr>
              <a:t>trial and error (often at high speeds), but must be performed with care.</a:t>
            </a:r>
            <a:endParaRPr sz="1600">
              <a:solidFill>
                <a:schemeClr val="lt1"/>
              </a:solidFill>
              <a:latin typeface="Nunito"/>
              <a:ea typeface="Nunito"/>
              <a:cs typeface="Nunito"/>
              <a:sym typeface="Nunito"/>
            </a:endParaRPr>
          </a:p>
          <a:p>
            <a:pPr marL="0" lvl="0" indent="0" algn="ctr" rtl="0">
              <a:spcBef>
                <a:spcPts val="0"/>
              </a:spcBef>
              <a:spcAft>
                <a:spcPts val="0"/>
              </a:spcAft>
              <a:buNone/>
            </a:pPr>
            <a:endParaRPr>
              <a:solidFill>
                <a:schemeClr val="lt1"/>
              </a:solidFill>
              <a:latin typeface="Nunito"/>
              <a:ea typeface="Nunito"/>
              <a:cs typeface="Nunito"/>
              <a:sym typeface="Nunito"/>
            </a:endParaRPr>
          </a:p>
          <a:p>
            <a:pPr marL="0" lvl="0" indent="0" algn="ctr" rtl="0">
              <a:spcBef>
                <a:spcPts val="0"/>
              </a:spcBef>
              <a:spcAft>
                <a:spcPts val="0"/>
              </a:spcAft>
              <a:buNone/>
            </a:pPr>
            <a:r>
              <a:rPr lang="en" sz="1600">
                <a:solidFill>
                  <a:srgbClr val="551561"/>
                </a:solidFill>
                <a:latin typeface="Nunito"/>
                <a:ea typeface="Nunito"/>
                <a:cs typeface="Nunito"/>
                <a:sym typeface="Nunito"/>
              </a:rPr>
              <a:t>Many obstacles you will encounter are not covered in textbooks.</a:t>
            </a:r>
            <a:endParaRPr sz="1600">
              <a:solidFill>
                <a:srgbClr val="551561"/>
              </a:solidFill>
              <a:latin typeface="Nunito"/>
              <a:ea typeface="Nunito"/>
              <a:cs typeface="Nunito"/>
              <a:sym typeface="Nunito"/>
            </a:endParaRPr>
          </a:p>
          <a:p>
            <a:pPr marL="0" lvl="0" indent="0" algn="ctr" rtl="0">
              <a:spcBef>
                <a:spcPts val="0"/>
              </a:spcBef>
              <a:spcAft>
                <a:spcPts val="0"/>
              </a:spcAft>
              <a:buNone/>
            </a:pPr>
            <a:endParaRPr>
              <a:solidFill>
                <a:schemeClr val="lt1"/>
              </a:solidFill>
              <a:latin typeface="Nunito"/>
              <a:ea typeface="Nunito"/>
              <a:cs typeface="Nunito"/>
              <a:sym typeface="Nunito"/>
            </a:endParaRPr>
          </a:p>
          <a:p>
            <a:pPr marL="0" lvl="0" indent="0" algn="ctr" rtl="0">
              <a:spcBef>
                <a:spcPts val="0"/>
              </a:spcBef>
              <a:spcAft>
                <a:spcPts val="0"/>
              </a:spcAft>
              <a:buNone/>
            </a:pPr>
            <a:r>
              <a:rPr lang="en" sz="1600">
                <a:solidFill>
                  <a:schemeClr val="lt1"/>
                </a:solidFill>
                <a:latin typeface="Nunito"/>
                <a:ea typeface="Nunito"/>
                <a:cs typeface="Nunito"/>
                <a:sym typeface="Nunito"/>
              </a:rPr>
              <a:t>Decisions to be made are ever-changing; These ‘task lists’ are ever-growing;</a:t>
            </a:r>
            <a:endParaRPr sz="1600">
              <a:solidFill>
                <a:schemeClr val="lt1"/>
              </a:solidFill>
              <a:latin typeface="Nunito"/>
              <a:ea typeface="Nunito"/>
              <a:cs typeface="Nunito"/>
              <a:sym typeface="Nunito"/>
            </a:endParaRPr>
          </a:p>
          <a:p>
            <a:pPr marL="0" lvl="0" indent="0" algn="ctr" rtl="0">
              <a:spcBef>
                <a:spcPts val="0"/>
              </a:spcBef>
              <a:spcAft>
                <a:spcPts val="0"/>
              </a:spcAft>
              <a:buNone/>
            </a:pPr>
            <a:r>
              <a:rPr lang="en" sz="1600">
                <a:solidFill>
                  <a:schemeClr val="lt1"/>
                </a:solidFill>
                <a:latin typeface="Nunito"/>
                <a:ea typeface="Nunito"/>
                <a:cs typeface="Nunito"/>
                <a:sym typeface="Nunito"/>
              </a:rPr>
              <a:t>Every dataset is unique.</a:t>
            </a:r>
            <a:endParaRPr sz="1600">
              <a:solidFill>
                <a:schemeClr val="lt1"/>
              </a:solidFill>
              <a:latin typeface="Nunito"/>
              <a:ea typeface="Nunito"/>
              <a:cs typeface="Nunito"/>
              <a:sym typeface="Nunito"/>
            </a:endParaRPr>
          </a:p>
          <a:p>
            <a:pPr marL="0" lvl="0" indent="0" algn="ctr" rtl="0">
              <a:spcBef>
                <a:spcPts val="0"/>
              </a:spcBef>
              <a:spcAft>
                <a:spcPts val="0"/>
              </a:spcAft>
              <a:buNone/>
            </a:pPr>
            <a:endParaRPr>
              <a:solidFill>
                <a:schemeClr val="lt1"/>
              </a:solidFill>
              <a:latin typeface="Nunito"/>
              <a:ea typeface="Nunito"/>
              <a:cs typeface="Nunito"/>
              <a:sym typeface="Nunito"/>
            </a:endParaRPr>
          </a:p>
          <a:p>
            <a:pPr marL="0" lvl="0" indent="0" algn="ctr" rtl="0">
              <a:spcBef>
                <a:spcPts val="0"/>
              </a:spcBef>
              <a:spcAft>
                <a:spcPts val="0"/>
              </a:spcAft>
              <a:buNone/>
            </a:pPr>
            <a:r>
              <a:rPr lang="en" sz="1600">
                <a:solidFill>
                  <a:srgbClr val="551561"/>
                </a:solidFill>
                <a:latin typeface="Nunito"/>
                <a:ea typeface="Nunito"/>
                <a:cs typeface="Nunito"/>
                <a:sym typeface="Nunito"/>
              </a:rPr>
              <a:t>But there are lots of technologies, organization techniques, and soft skills that can help you make the most of a final model.  </a:t>
            </a:r>
            <a:endParaRPr sz="1600">
              <a:solidFill>
                <a:srgbClr val="55156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3"/>
        <p:cNvGrpSpPr/>
        <p:nvPr/>
      </p:nvGrpSpPr>
      <p:grpSpPr>
        <a:xfrm>
          <a:off x="0" y="0"/>
          <a:ext cx="0" cy="0"/>
          <a:chOff x="0" y="0"/>
          <a:chExt cx="0" cy="0"/>
        </a:xfrm>
      </p:grpSpPr>
      <p:sp>
        <p:nvSpPr>
          <p:cNvPr id="644" name="Google Shape;644;p56"/>
          <p:cNvSpPr txBox="1">
            <a:spLocks noGrp="1"/>
          </p:cNvSpPr>
          <p:nvPr>
            <p:ph type="body" idx="1"/>
          </p:nvPr>
        </p:nvSpPr>
        <p:spPr>
          <a:xfrm>
            <a:off x="805050" y="2027825"/>
            <a:ext cx="7533900" cy="16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50">
                <a:solidFill>
                  <a:srgbClr val="FFFFFF"/>
                </a:solidFill>
                <a:latin typeface="Arial"/>
                <a:ea typeface="Arial"/>
                <a:cs typeface="Arial"/>
                <a:sym typeface="Arial"/>
              </a:rPr>
              <a:t>After you’ve trained your algorithm and developed your model process, you can’t simply hand over your work to an engineer. </a:t>
            </a:r>
            <a:endParaRPr sz="1550">
              <a:solidFill>
                <a:srgbClr val="FFFFFF"/>
              </a:solidFill>
              <a:latin typeface="Arial"/>
              <a:ea typeface="Arial"/>
              <a:cs typeface="Arial"/>
              <a:sym typeface="Arial"/>
            </a:endParaRPr>
          </a:p>
          <a:p>
            <a:pPr marL="457200" lvl="0" indent="0" algn="ctr" rtl="0">
              <a:spcBef>
                <a:spcPts val="0"/>
              </a:spcBef>
              <a:spcAft>
                <a:spcPts val="0"/>
              </a:spcAft>
              <a:buNone/>
            </a:pPr>
            <a:endParaRPr sz="1550">
              <a:solidFill>
                <a:srgbClr val="FFFFFF"/>
              </a:solidFill>
              <a:latin typeface="Arial"/>
              <a:ea typeface="Arial"/>
              <a:cs typeface="Arial"/>
              <a:sym typeface="Arial"/>
            </a:endParaRPr>
          </a:p>
          <a:p>
            <a:pPr marL="0" lvl="0" indent="0" algn="ctr" rtl="0">
              <a:spcBef>
                <a:spcPts val="0"/>
              </a:spcBef>
              <a:spcAft>
                <a:spcPts val="0"/>
              </a:spcAft>
              <a:buNone/>
            </a:pPr>
            <a:r>
              <a:rPr lang="en" sz="1550">
                <a:solidFill>
                  <a:srgbClr val="FFFFFF"/>
                </a:solidFill>
                <a:latin typeface="Arial"/>
                <a:ea typeface="Arial"/>
                <a:cs typeface="Arial"/>
                <a:sym typeface="Arial"/>
              </a:rPr>
              <a:t>The work must be packaged, either through a docker image or modularized scripts in a shared work repository or as a web application.</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645" name="Google Shape;645;p56"/>
          <p:cNvSpPr txBox="1">
            <a:spLocks noGrp="1"/>
          </p:cNvSpPr>
          <p:nvPr>
            <p:ph type="title"/>
          </p:nvPr>
        </p:nvSpPr>
        <p:spPr>
          <a:xfrm>
            <a:off x="1758225" y="1243325"/>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9"/>
        <p:cNvGrpSpPr/>
        <p:nvPr/>
      </p:nvGrpSpPr>
      <p:grpSpPr>
        <a:xfrm>
          <a:off x="0" y="0"/>
          <a:ext cx="0" cy="0"/>
          <a:chOff x="0" y="0"/>
          <a:chExt cx="0" cy="0"/>
        </a:xfrm>
      </p:grpSpPr>
      <p:sp>
        <p:nvSpPr>
          <p:cNvPr id="650" name="Google Shape;650;p57"/>
          <p:cNvSpPr txBox="1">
            <a:spLocks noGrp="1"/>
          </p:cNvSpPr>
          <p:nvPr>
            <p:ph type="body" idx="1"/>
          </p:nvPr>
        </p:nvSpPr>
        <p:spPr>
          <a:xfrm>
            <a:off x="805050" y="2371975"/>
            <a:ext cx="7705800" cy="162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As datasets grow, so does the need to find more efficient ways of processing the data.</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Parallelization &amp; Distributed Computing;</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Development of More Efficient Algorithms;</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GPUs Becoming Widespread;</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Tricks to Improve Pandas</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651" name="Google Shape;651;p57"/>
          <p:cNvSpPr txBox="1"/>
          <p:nvPr/>
        </p:nvSpPr>
        <p:spPr>
          <a:xfrm>
            <a:off x="2375475" y="1765550"/>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GPUs &amp; Distributed Computing</a:t>
            </a:r>
            <a:endParaRPr>
              <a:latin typeface="Nunito"/>
              <a:ea typeface="Nunito"/>
              <a:cs typeface="Nunito"/>
              <a:sym typeface="Nunito"/>
            </a:endParaRPr>
          </a:p>
        </p:txBody>
      </p:sp>
      <p:sp>
        <p:nvSpPr>
          <p:cNvPr id="652" name="Google Shape;652;p57"/>
          <p:cNvSpPr txBox="1">
            <a:spLocks noGrp="1"/>
          </p:cNvSpPr>
          <p:nvPr>
            <p:ph type="title"/>
          </p:nvPr>
        </p:nvSpPr>
        <p:spPr>
          <a:xfrm>
            <a:off x="1758225" y="1143425"/>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56"/>
        <p:cNvGrpSpPr/>
        <p:nvPr/>
      </p:nvGrpSpPr>
      <p:grpSpPr>
        <a:xfrm>
          <a:off x="0" y="0"/>
          <a:ext cx="0" cy="0"/>
          <a:chOff x="0" y="0"/>
          <a:chExt cx="0" cy="0"/>
        </a:xfrm>
      </p:grpSpPr>
      <p:sp>
        <p:nvSpPr>
          <p:cNvPr id="657" name="Google Shape;657;p58"/>
          <p:cNvSpPr txBox="1">
            <a:spLocks noGrp="1"/>
          </p:cNvSpPr>
          <p:nvPr>
            <p:ph type="title"/>
          </p:nvPr>
        </p:nvSpPr>
        <p:spPr>
          <a:xfrm>
            <a:off x="1677900" y="1064750"/>
            <a:ext cx="57882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GPUs &amp; Distributed Computing</a:t>
            </a:r>
            <a:endParaRPr sz="2200">
              <a:solidFill>
                <a:srgbClr val="FFFFFF"/>
              </a:solidFill>
            </a:endParaRPr>
          </a:p>
        </p:txBody>
      </p:sp>
      <p:sp>
        <p:nvSpPr>
          <p:cNvPr id="658" name="Google Shape;658;p58"/>
          <p:cNvSpPr txBox="1">
            <a:spLocks noGrp="1"/>
          </p:cNvSpPr>
          <p:nvPr>
            <p:ph type="title"/>
          </p:nvPr>
        </p:nvSpPr>
        <p:spPr>
          <a:xfrm>
            <a:off x="893875" y="1709752"/>
            <a:ext cx="3143100" cy="24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551561"/>
                </a:solidFill>
                <a:latin typeface="Nunito"/>
                <a:ea typeface="Nunito"/>
                <a:cs typeface="Nunito"/>
                <a:sym typeface="Nunito"/>
              </a:rPr>
              <a:t>GPUs</a:t>
            </a:r>
            <a:endParaRPr sz="1600" i="1">
              <a:solidFill>
                <a:srgbClr val="551561"/>
              </a:solidFill>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There are free opportunities to use GPUs.</a:t>
            </a:r>
            <a:endParaRPr sz="1200" b="0">
              <a:latin typeface="Nunito"/>
              <a:ea typeface="Nunito"/>
              <a:cs typeface="Nunito"/>
              <a:sym typeface="Nunito"/>
            </a:endParaRPr>
          </a:p>
          <a:p>
            <a:pPr marL="0" lvl="0" indent="0" algn="ctr" rtl="0">
              <a:spcBef>
                <a:spcPts val="0"/>
              </a:spcBef>
              <a:spcAft>
                <a:spcPts val="0"/>
              </a:spcAft>
              <a:buNone/>
            </a:pPr>
            <a:endParaRPr sz="7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Google Colab</a:t>
            </a: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NVIDIA Rapids -- </a:t>
            </a:r>
            <a:r>
              <a:rPr lang="en" sz="1100" b="0" u="sng">
                <a:solidFill>
                  <a:schemeClr val="hlink"/>
                </a:solidFill>
                <a:latin typeface="Arial"/>
                <a:ea typeface="Arial"/>
                <a:cs typeface="Arial"/>
                <a:sym typeface="Arial"/>
                <a:hlinkClick r:id="rId3"/>
              </a:rPr>
              <a:t>https://rapids.ai/</a:t>
            </a: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NVIDIA cuDF, cuML </a:t>
            </a:r>
            <a:endParaRPr sz="1200" b="0">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a:p>
            <a:pPr marL="0" lvl="0" indent="0" algn="ctr" rtl="0">
              <a:spcBef>
                <a:spcPts val="0"/>
              </a:spcBef>
              <a:spcAft>
                <a:spcPts val="0"/>
              </a:spcAft>
              <a:buNone/>
            </a:pPr>
            <a:r>
              <a:rPr lang="en" sz="1600" i="1">
                <a:solidFill>
                  <a:srgbClr val="551561"/>
                </a:solidFill>
                <a:latin typeface="Nunito"/>
                <a:ea typeface="Nunito"/>
                <a:cs typeface="Nunito"/>
                <a:sym typeface="Nunito"/>
              </a:rPr>
              <a:t>Distributed Computing</a:t>
            </a:r>
            <a:endParaRPr sz="1600" i="1">
              <a:solidFill>
                <a:srgbClr val="551561"/>
              </a:solidFill>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PySpark / SparkNLP</a:t>
            </a: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Allows you to parse and manipulate big data locally with great ease (and no GPUs!)</a:t>
            </a:r>
            <a:endParaRPr sz="1200" b="0">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p:txBody>
      </p:sp>
      <p:sp>
        <p:nvSpPr>
          <p:cNvPr id="659" name="Google Shape;659;p58"/>
          <p:cNvSpPr txBox="1">
            <a:spLocks noGrp="1"/>
          </p:cNvSpPr>
          <p:nvPr>
            <p:ph type="title"/>
          </p:nvPr>
        </p:nvSpPr>
        <p:spPr>
          <a:xfrm>
            <a:off x="4314725" y="1887200"/>
            <a:ext cx="3935400" cy="20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551561"/>
                </a:solidFill>
                <a:latin typeface="Nunito"/>
                <a:ea typeface="Nunito"/>
                <a:cs typeface="Nunito"/>
                <a:sym typeface="Nunito"/>
              </a:rPr>
              <a:t>Dask</a:t>
            </a: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An open-source library for parallel computing natively in Python. Often is a default installation with Anaconda and is already deployed on most machines.</a:t>
            </a:r>
            <a:endParaRPr sz="1200" b="0">
              <a:latin typeface="Nunito"/>
              <a:ea typeface="Nunito"/>
              <a:cs typeface="Nunito"/>
              <a:sym typeface="Nunito"/>
            </a:endParaRPr>
          </a:p>
          <a:p>
            <a:pPr marL="0" lvl="0" indent="0" algn="ctr" rtl="0">
              <a:spcBef>
                <a:spcPts val="0"/>
              </a:spcBef>
              <a:spcAft>
                <a:spcPts val="0"/>
              </a:spcAft>
              <a:buNone/>
            </a:pPr>
            <a:endParaRPr sz="700" b="0">
              <a:latin typeface="Nunito"/>
              <a:ea typeface="Nunito"/>
              <a:cs typeface="Nunito"/>
              <a:sym typeface="Nunito"/>
            </a:endParaRPr>
          </a:p>
          <a:p>
            <a:pPr marL="0" lvl="0" indent="0" algn="ctr" rtl="0">
              <a:spcBef>
                <a:spcPts val="0"/>
              </a:spcBef>
              <a:spcAft>
                <a:spcPts val="0"/>
              </a:spcAft>
              <a:buNone/>
            </a:pPr>
            <a:r>
              <a:rPr lang="en" sz="1100" b="0" u="sng">
                <a:solidFill>
                  <a:schemeClr val="hlink"/>
                </a:solidFill>
                <a:latin typeface="Arial"/>
                <a:ea typeface="Arial"/>
                <a:cs typeface="Arial"/>
                <a:sym typeface="Arial"/>
                <a:hlinkClick r:id="rId4"/>
              </a:rPr>
              <a:t>https://towardsdatascience.com/why-every-data-scientist-should-use-dask-81b2b850e15b</a:t>
            </a:r>
            <a:endParaRPr sz="1200" b="0">
              <a:latin typeface="Nunito"/>
              <a:ea typeface="Nunito"/>
              <a:cs typeface="Nunito"/>
              <a:sym typeface="Nunito"/>
            </a:endParaRPr>
          </a:p>
          <a:p>
            <a:pPr marL="0" lvl="0" indent="0" algn="ctr" rtl="0">
              <a:spcBef>
                <a:spcPts val="0"/>
              </a:spcBef>
              <a:spcAft>
                <a:spcPts val="0"/>
              </a:spcAft>
              <a:buNone/>
            </a:pPr>
            <a:endParaRPr sz="800" b="0">
              <a:latin typeface="Nunito"/>
              <a:ea typeface="Nunito"/>
              <a:cs typeface="Nunito"/>
              <a:sym typeface="Nunito"/>
            </a:endParaRPr>
          </a:p>
          <a:p>
            <a:pPr marL="0" lvl="0" indent="0" algn="ctr" rtl="0">
              <a:spcBef>
                <a:spcPts val="0"/>
              </a:spcBef>
              <a:spcAft>
                <a:spcPts val="0"/>
              </a:spcAft>
              <a:buNone/>
            </a:pPr>
            <a:r>
              <a:rPr lang="en" sz="1100" b="0" u="sng">
                <a:solidFill>
                  <a:schemeClr val="hlink"/>
                </a:solidFill>
                <a:latin typeface="Arial"/>
                <a:ea typeface="Arial"/>
                <a:cs typeface="Arial"/>
                <a:sym typeface="Arial"/>
                <a:hlinkClick r:id="rId5"/>
              </a:rPr>
              <a:t>https://towardsdatascience.com/trying-out-dask-dataframes-in-python-for-fast-data-analysis-in-parallel-aa960c18a915</a:t>
            </a:r>
            <a:endParaRPr sz="1200" b="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3"/>
        <p:cNvGrpSpPr/>
        <p:nvPr/>
      </p:nvGrpSpPr>
      <p:grpSpPr>
        <a:xfrm>
          <a:off x="0" y="0"/>
          <a:ext cx="0" cy="0"/>
          <a:chOff x="0" y="0"/>
          <a:chExt cx="0" cy="0"/>
        </a:xfrm>
      </p:grpSpPr>
      <p:sp>
        <p:nvSpPr>
          <p:cNvPr id="664" name="Google Shape;664;p59"/>
          <p:cNvSpPr txBox="1">
            <a:spLocks noGrp="1"/>
          </p:cNvSpPr>
          <p:nvPr>
            <p:ph type="body" idx="1"/>
          </p:nvPr>
        </p:nvSpPr>
        <p:spPr>
          <a:xfrm>
            <a:off x="1474050" y="2205450"/>
            <a:ext cx="6252300" cy="2005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50">
                <a:solidFill>
                  <a:srgbClr val="FFFFFF"/>
                </a:solidFill>
              </a:rPr>
              <a:t>AWS / Azure / Google Cloud</a:t>
            </a:r>
            <a:endParaRPr sz="1450">
              <a:solidFill>
                <a:srgbClr val="FFFFFF"/>
              </a:solidFill>
            </a:endParaRPr>
          </a:p>
          <a:p>
            <a:pPr marL="0" lvl="0" indent="0" algn="ctr" rtl="0">
              <a:lnSpc>
                <a:spcPct val="100000"/>
              </a:lnSpc>
              <a:spcBef>
                <a:spcPts val="0"/>
              </a:spcBef>
              <a:spcAft>
                <a:spcPts val="0"/>
              </a:spcAft>
              <a:buNone/>
            </a:pPr>
            <a:endParaRPr sz="1150">
              <a:solidFill>
                <a:srgbClr val="FFFFFF"/>
              </a:solidFill>
            </a:endParaRPr>
          </a:p>
          <a:p>
            <a:pPr marL="0" lvl="0" indent="0" algn="ctr" rtl="0">
              <a:lnSpc>
                <a:spcPct val="100000"/>
              </a:lnSpc>
              <a:spcBef>
                <a:spcPts val="0"/>
              </a:spcBef>
              <a:spcAft>
                <a:spcPts val="0"/>
              </a:spcAft>
              <a:buNone/>
            </a:pPr>
            <a:r>
              <a:rPr lang="en" sz="1450">
                <a:solidFill>
                  <a:srgbClr val="FFFFFF"/>
                </a:solidFill>
              </a:rPr>
              <a:t>Free Student Accounts to Experiment (with GPUs)</a:t>
            </a:r>
            <a:endParaRPr sz="1450">
              <a:solidFill>
                <a:srgbClr val="FFFFFF"/>
              </a:solidFill>
            </a:endParaRPr>
          </a:p>
          <a:p>
            <a:pPr marL="0" lvl="0" indent="0" algn="ctr" rtl="0">
              <a:lnSpc>
                <a:spcPct val="100000"/>
              </a:lnSpc>
              <a:spcBef>
                <a:spcPts val="0"/>
              </a:spcBef>
              <a:spcAft>
                <a:spcPts val="0"/>
              </a:spcAft>
              <a:buNone/>
            </a:pPr>
            <a:endParaRPr sz="1150">
              <a:solidFill>
                <a:srgbClr val="FFFFFF"/>
              </a:solidFill>
            </a:endParaRPr>
          </a:p>
          <a:p>
            <a:pPr marL="0" lvl="0" indent="0" algn="ctr" rtl="0">
              <a:lnSpc>
                <a:spcPct val="100000"/>
              </a:lnSpc>
              <a:spcBef>
                <a:spcPts val="0"/>
              </a:spcBef>
              <a:spcAft>
                <a:spcPts val="0"/>
              </a:spcAft>
              <a:buNone/>
            </a:pPr>
            <a:r>
              <a:rPr lang="en" sz="1450">
                <a:solidFill>
                  <a:srgbClr val="FFFFFF"/>
                </a:solidFill>
              </a:rPr>
              <a:t>Certifications in any cloud service is a big, showy feature on a resume (and helps earn higher pay!)</a:t>
            </a:r>
            <a:endParaRPr sz="1450">
              <a:solidFill>
                <a:srgbClr val="FFFFFF"/>
              </a:solidFill>
            </a:endParaRPr>
          </a:p>
          <a:p>
            <a:pPr marL="0" lvl="0" indent="0" algn="ctr" rtl="0">
              <a:lnSpc>
                <a:spcPct val="100000"/>
              </a:lnSpc>
              <a:spcBef>
                <a:spcPts val="0"/>
              </a:spcBef>
              <a:spcAft>
                <a:spcPts val="0"/>
              </a:spcAft>
              <a:buNone/>
            </a:pPr>
            <a:endParaRPr sz="1150">
              <a:solidFill>
                <a:srgbClr val="FFFFFF"/>
              </a:solidFill>
            </a:endParaRPr>
          </a:p>
          <a:p>
            <a:pPr marL="0" lvl="0" indent="0" algn="ctr" rtl="0">
              <a:lnSpc>
                <a:spcPct val="100000"/>
              </a:lnSpc>
              <a:spcBef>
                <a:spcPts val="0"/>
              </a:spcBef>
              <a:spcAft>
                <a:spcPts val="0"/>
              </a:spcAft>
              <a:buNone/>
            </a:pPr>
            <a:r>
              <a:rPr lang="en" sz="1450">
                <a:solidFill>
                  <a:srgbClr val="FFFFFF"/>
                </a:solidFill>
              </a:rPr>
              <a:t>Cloud Services are expanding so expanding your own cloud skills means your at the front for cutting-edge technologies</a:t>
            </a:r>
            <a:endParaRPr sz="1450">
              <a:solidFill>
                <a:srgbClr val="FFFFFF"/>
              </a:solidFill>
            </a:endParaRPr>
          </a:p>
        </p:txBody>
      </p:sp>
      <p:sp>
        <p:nvSpPr>
          <p:cNvPr id="665" name="Google Shape;665;p59"/>
          <p:cNvSpPr txBox="1"/>
          <p:nvPr/>
        </p:nvSpPr>
        <p:spPr>
          <a:xfrm>
            <a:off x="2375475" y="1650825"/>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Cloud Services</a:t>
            </a:r>
            <a:endParaRPr>
              <a:latin typeface="Nunito"/>
              <a:ea typeface="Nunito"/>
              <a:cs typeface="Nunito"/>
              <a:sym typeface="Nunito"/>
            </a:endParaRPr>
          </a:p>
        </p:txBody>
      </p:sp>
      <p:sp>
        <p:nvSpPr>
          <p:cNvPr id="666" name="Google Shape;666;p59"/>
          <p:cNvSpPr txBox="1">
            <a:spLocks noGrp="1"/>
          </p:cNvSpPr>
          <p:nvPr>
            <p:ph type="title"/>
          </p:nvPr>
        </p:nvSpPr>
        <p:spPr>
          <a:xfrm>
            <a:off x="1758225" y="1028700"/>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0"/>
        <p:cNvGrpSpPr/>
        <p:nvPr/>
      </p:nvGrpSpPr>
      <p:grpSpPr>
        <a:xfrm>
          <a:off x="0" y="0"/>
          <a:ext cx="0" cy="0"/>
          <a:chOff x="0" y="0"/>
          <a:chExt cx="0" cy="0"/>
        </a:xfrm>
      </p:grpSpPr>
      <p:sp>
        <p:nvSpPr>
          <p:cNvPr id="671" name="Google Shape;671;p60"/>
          <p:cNvSpPr txBox="1">
            <a:spLocks noGrp="1"/>
          </p:cNvSpPr>
          <p:nvPr>
            <p:ph type="body" idx="1"/>
          </p:nvPr>
        </p:nvSpPr>
        <p:spPr>
          <a:xfrm>
            <a:off x="815400" y="2338625"/>
            <a:ext cx="7513200" cy="137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Python has a highly extensible library system enabling Python programmers to utilize many other tools to improve their workflow, including packages for GPU tracking (DASK), SQL use, and for a Python-based GPU dataframe library (cuDF).</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1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Many of these packages are popular and have easy-to-find how-to articles.</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672" name="Google Shape;672;p60"/>
          <p:cNvSpPr txBox="1"/>
          <p:nvPr/>
        </p:nvSpPr>
        <p:spPr>
          <a:xfrm>
            <a:off x="2375475" y="1650825"/>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Python &amp; Additional Package Tools</a:t>
            </a:r>
            <a:endParaRPr>
              <a:latin typeface="Nunito"/>
              <a:ea typeface="Nunito"/>
              <a:cs typeface="Nunito"/>
              <a:sym typeface="Nunito"/>
            </a:endParaRPr>
          </a:p>
        </p:txBody>
      </p:sp>
      <p:sp>
        <p:nvSpPr>
          <p:cNvPr id="673" name="Google Shape;673;p60"/>
          <p:cNvSpPr txBox="1">
            <a:spLocks noGrp="1"/>
          </p:cNvSpPr>
          <p:nvPr>
            <p:ph type="title"/>
          </p:nvPr>
        </p:nvSpPr>
        <p:spPr>
          <a:xfrm>
            <a:off x="1758225" y="1028700"/>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77"/>
        <p:cNvGrpSpPr/>
        <p:nvPr/>
      </p:nvGrpSpPr>
      <p:grpSpPr>
        <a:xfrm>
          <a:off x="0" y="0"/>
          <a:ext cx="0" cy="0"/>
          <a:chOff x="0" y="0"/>
          <a:chExt cx="0" cy="0"/>
        </a:xfrm>
      </p:grpSpPr>
      <p:sp>
        <p:nvSpPr>
          <p:cNvPr id="678" name="Google Shape;678;p61"/>
          <p:cNvSpPr txBox="1">
            <a:spLocks noGrp="1"/>
          </p:cNvSpPr>
          <p:nvPr>
            <p:ph type="title"/>
          </p:nvPr>
        </p:nvSpPr>
        <p:spPr>
          <a:xfrm>
            <a:off x="1677900" y="842725"/>
            <a:ext cx="57882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Python &amp; Additional Package Tools</a:t>
            </a:r>
            <a:endParaRPr sz="2200">
              <a:solidFill>
                <a:srgbClr val="FFFFFF"/>
              </a:solidFill>
            </a:endParaRPr>
          </a:p>
        </p:txBody>
      </p:sp>
      <p:sp>
        <p:nvSpPr>
          <p:cNvPr id="679" name="Google Shape;679;p61"/>
          <p:cNvSpPr txBox="1">
            <a:spLocks noGrp="1"/>
          </p:cNvSpPr>
          <p:nvPr>
            <p:ph type="title"/>
          </p:nvPr>
        </p:nvSpPr>
        <p:spPr>
          <a:xfrm>
            <a:off x="429825" y="1502350"/>
            <a:ext cx="3988500" cy="3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551561"/>
                </a:solidFill>
                <a:latin typeface="Nunito"/>
                <a:ea typeface="Nunito"/>
                <a:cs typeface="Nunito"/>
                <a:sym typeface="Nunito"/>
              </a:rPr>
              <a:t>Python &amp; SQL</a:t>
            </a:r>
            <a:endParaRPr sz="1600" i="1">
              <a:solidFill>
                <a:srgbClr val="551561"/>
              </a:solidFill>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There is a Database course in this program that will heavily cover databases and SQL. </a:t>
            </a:r>
            <a:endParaRPr sz="1200" b="0">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Python offers multiple packages that enable a user to write SQL queries wrapped in Python:</a:t>
            </a:r>
            <a:br>
              <a:rPr lang="en" sz="1200" b="0">
                <a:latin typeface="Nunito"/>
                <a:ea typeface="Nunito"/>
                <a:cs typeface="Nunito"/>
                <a:sym typeface="Nunito"/>
              </a:rPr>
            </a:br>
            <a:endParaRPr sz="400" b="0">
              <a:latin typeface="Nunito"/>
              <a:ea typeface="Nunito"/>
              <a:cs typeface="Nunito"/>
              <a:sym typeface="Nunito"/>
            </a:endParaRPr>
          </a:p>
          <a:p>
            <a:pPr marL="0" lvl="0" indent="0" algn="ctr" rtl="0">
              <a:spcBef>
                <a:spcPts val="0"/>
              </a:spcBef>
              <a:spcAft>
                <a:spcPts val="0"/>
              </a:spcAft>
              <a:buNone/>
            </a:pPr>
            <a:r>
              <a:rPr lang="en" sz="1200" b="0">
                <a:solidFill>
                  <a:srgbClr val="551561"/>
                </a:solidFill>
                <a:latin typeface="Nunito"/>
                <a:ea typeface="Nunito"/>
                <a:cs typeface="Nunito"/>
                <a:sym typeface="Nunito"/>
              </a:rPr>
              <a:t>sqlite3 </a:t>
            </a:r>
            <a:r>
              <a:rPr lang="en" sz="1200" b="0">
                <a:latin typeface="Nunito"/>
                <a:ea typeface="Nunito"/>
                <a:cs typeface="Nunito"/>
                <a:sym typeface="Nunito"/>
              </a:rPr>
              <a:t>/ </a:t>
            </a:r>
            <a:r>
              <a:rPr lang="en" sz="1200" b="0">
                <a:solidFill>
                  <a:srgbClr val="551561"/>
                </a:solidFill>
                <a:latin typeface="Nunito"/>
                <a:ea typeface="Nunito"/>
                <a:cs typeface="Nunito"/>
                <a:sym typeface="Nunito"/>
              </a:rPr>
              <a:t>mysql-connector-python </a:t>
            </a:r>
            <a:r>
              <a:rPr lang="en" sz="1200" b="0">
                <a:latin typeface="Nunito"/>
                <a:ea typeface="Nunito"/>
                <a:cs typeface="Nunito"/>
                <a:sym typeface="Nunito"/>
              </a:rPr>
              <a:t>/ </a:t>
            </a:r>
            <a:r>
              <a:rPr lang="en" sz="1200" b="0">
                <a:solidFill>
                  <a:srgbClr val="551561"/>
                </a:solidFill>
                <a:latin typeface="Nunito"/>
                <a:ea typeface="Nunito"/>
                <a:cs typeface="Nunito"/>
                <a:sym typeface="Nunito"/>
              </a:rPr>
              <a:t>psycopg2</a:t>
            </a:r>
            <a:endParaRPr sz="1200" b="0">
              <a:solidFill>
                <a:srgbClr val="551561"/>
              </a:solidFill>
              <a:latin typeface="Nunito"/>
              <a:ea typeface="Nunito"/>
              <a:cs typeface="Nunito"/>
              <a:sym typeface="Nunito"/>
            </a:endParaRPr>
          </a:p>
          <a:p>
            <a:pPr marL="0" lvl="0" indent="0" algn="ctr" rtl="0">
              <a:spcBef>
                <a:spcPts val="0"/>
              </a:spcBef>
              <a:spcAft>
                <a:spcPts val="0"/>
              </a:spcAft>
              <a:buNone/>
            </a:pPr>
            <a:endParaRPr sz="1200" b="0">
              <a:solidFill>
                <a:srgbClr val="551561"/>
              </a:solidFill>
              <a:latin typeface="Nunito"/>
              <a:ea typeface="Nunito"/>
              <a:cs typeface="Nunito"/>
              <a:sym typeface="Nunito"/>
            </a:endParaRPr>
          </a:p>
          <a:p>
            <a:pPr marL="0" lvl="0" indent="0" algn="ctr" rtl="0">
              <a:spcBef>
                <a:spcPts val="0"/>
              </a:spcBef>
              <a:spcAft>
                <a:spcPts val="0"/>
              </a:spcAft>
              <a:buNone/>
            </a:pPr>
            <a:r>
              <a:rPr lang="en" sz="1200" b="0">
                <a:solidFill>
                  <a:srgbClr val="FFFFFF"/>
                </a:solidFill>
                <a:latin typeface="Nunito"/>
                <a:ea typeface="Nunito"/>
                <a:cs typeface="Nunito"/>
                <a:sym typeface="Nunito"/>
              </a:rPr>
              <a:t>Tutorial Links for utilizing Python-SQL Libraries:</a:t>
            </a:r>
            <a:endParaRPr sz="1200" b="0">
              <a:solidFill>
                <a:srgbClr val="FFFFFF"/>
              </a:solidFill>
              <a:latin typeface="Nunito"/>
              <a:ea typeface="Nunito"/>
              <a:cs typeface="Nunito"/>
              <a:sym typeface="Nunito"/>
            </a:endParaRPr>
          </a:p>
          <a:p>
            <a:pPr marL="0" lvl="0" indent="0" algn="ctr" rtl="0">
              <a:spcBef>
                <a:spcPts val="0"/>
              </a:spcBef>
              <a:spcAft>
                <a:spcPts val="0"/>
              </a:spcAft>
              <a:buNone/>
            </a:pPr>
            <a:endParaRPr sz="700" b="0">
              <a:solidFill>
                <a:srgbClr val="0070C0"/>
              </a:solidFill>
              <a:latin typeface="Nunito"/>
              <a:ea typeface="Nunito"/>
              <a:cs typeface="Nunito"/>
              <a:sym typeface="Nunito"/>
            </a:endParaRPr>
          </a:p>
          <a:p>
            <a:pPr marL="0" lvl="0" indent="0" algn="ctr" rtl="0">
              <a:lnSpc>
                <a:spcPct val="115000"/>
              </a:lnSpc>
              <a:spcBef>
                <a:spcPts val="0"/>
              </a:spcBef>
              <a:spcAft>
                <a:spcPts val="0"/>
              </a:spcAft>
              <a:buNone/>
            </a:pPr>
            <a:r>
              <a:rPr lang="en" sz="1050" b="0" u="sng">
                <a:solidFill>
                  <a:srgbClr val="55156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Introduction to Python SQL Libraries – Real Python</a:t>
            </a:r>
            <a:endParaRPr sz="1100" b="0">
              <a:solidFill>
                <a:srgbClr val="55156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400" b="0">
              <a:solidFill>
                <a:srgbClr val="55156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1050" b="0" u="sng">
                <a:solidFill>
                  <a:srgbClr val="55156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Python Advanced: Python and SQL</a:t>
            </a:r>
            <a:endParaRPr sz="1200" b="0">
              <a:solidFill>
                <a:srgbClr val="551561"/>
              </a:solidFill>
              <a:latin typeface="Nunito"/>
              <a:ea typeface="Nunito"/>
              <a:cs typeface="Nunito"/>
              <a:sym typeface="Nunito"/>
            </a:endParaRPr>
          </a:p>
        </p:txBody>
      </p:sp>
      <p:sp>
        <p:nvSpPr>
          <p:cNvPr id="680" name="Google Shape;680;p61"/>
          <p:cNvSpPr txBox="1">
            <a:spLocks noGrp="1"/>
          </p:cNvSpPr>
          <p:nvPr>
            <p:ph type="title"/>
          </p:nvPr>
        </p:nvSpPr>
        <p:spPr>
          <a:xfrm>
            <a:off x="4572000" y="1502350"/>
            <a:ext cx="3988500" cy="324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a:solidFill>
                  <a:srgbClr val="551561"/>
                </a:solidFill>
                <a:latin typeface="Nunito"/>
                <a:ea typeface="Nunito"/>
                <a:cs typeface="Nunito"/>
                <a:sym typeface="Nunito"/>
              </a:rPr>
              <a:t>Python &amp; cuDF/cuML</a:t>
            </a:r>
            <a:endParaRPr sz="1600" i="1">
              <a:solidFill>
                <a:srgbClr val="551561"/>
              </a:solidFill>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a:p>
            <a:pPr marL="0" lvl="0" indent="0" algn="ctr" rtl="0">
              <a:spcBef>
                <a:spcPts val="0"/>
              </a:spcBef>
              <a:spcAft>
                <a:spcPts val="0"/>
              </a:spcAft>
              <a:buNone/>
            </a:pPr>
            <a:r>
              <a:rPr lang="en" sz="1600" i="1">
                <a:solidFill>
                  <a:srgbClr val="551561"/>
                </a:solidFill>
                <a:latin typeface="Nunito"/>
                <a:ea typeface="Nunito"/>
                <a:cs typeface="Nunito"/>
                <a:sym typeface="Nunito"/>
              </a:rPr>
              <a:t>Python &amp; tqdm</a:t>
            </a:r>
            <a:endParaRPr sz="12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tqdm is a Python package that allows for the on-demand use of progress bars. </a:t>
            </a:r>
            <a:endParaRPr sz="1200" b="0">
              <a:latin typeface="Nunito"/>
              <a:ea typeface="Nunito"/>
              <a:cs typeface="Nunito"/>
              <a:sym typeface="Nunito"/>
            </a:endParaRPr>
          </a:p>
          <a:p>
            <a:pPr marL="0" lvl="0" indent="0" algn="ctr" rtl="0">
              <a:spcBef>
                <a:spcPts val="0"/>
              </a:spcBef>
              <a:spcAft>
                <a:spcPts val="0"/>
              </a:spcAft>
              <a:buNone/>
            </a:pPr>
            <a:endParaRPr sz="600" b="0">
              <a:latin typeface="Nunito"/>
              <a:ea typeface="Nunito"/>
              <a:cs typeface="Nunito"/>
              <a:sym typeface="Nunito"/>
            </a:endParaRPr>
          </a:p>
          <a:p>
            <a:pPr marL="0" lvl="0" indent="0" algn="ctr" rtl="0">
              <a:spcBef>
                <a:spcPts val="0"/>
              </a:spcBef>
              <a:spcAft>
                <a:spcPts val="0"/>
              </a:spcAft>
              <a:buNone/>
            </a:pPr>
            <a:r>
              <a:rPr lang="en" sz="1200" b="0">
                <a:latin typeface="Nunito"/>
                <a:ea typeface="Nunito"/>
                <a:cs typeface="Nunito"/>
                <a:sym typeface="Nunito"/>
              </a:rPr>
              <a:t>Progress bars are incredibly useful for reliably estimating how long a cell or model will take to run. They are also useful to identify spots where your running code got stuck.</a:t>
            </a:r>
            <a:endParaRPr sz="1200" b="0">
              <a:latin typeface="Nunito"/>
              <a:ea typeface="Nunito"/>
              <a:cs typeface="Nunito"/>
              <a:sym typeface="Nunito"/>
            </a:endParaRPr>
          </a:p>
          <a:p>
            <a:pPr marL="0" lvl="0" indent="0" algn="ctr" rtl="0">
              <a:spcBef>
                <a:spcPts val="0"/>
              </a:spcBef>
              <a:spcAft>
                <a:spcPts val="0"/>
              </a:spcAft>
              <a:buNone/>
            </a:pPr>
            <a:endParaRPr sz="600" b="0">
              <a:latin typeface="Nunito"/>
              <a:ea typeface="Nunito"/>
              <a:cs typeface="Nunito"/>
              <a:sym typeface="Nunito"/>
            </a:endParaRPr>
          </a:p>
          <a:p>
            <a:pPr marL="0" lvl="0" indent="0" algn="ctr" rtl="0">
              <a:spcBef>
                <a:spcPts val="0"/>
              </a:spcBef>
              <a:spcAft>
                <a:spcPts val="0"/>
              </a:spcAft>
              <a:buNone/>
            </a:pPr>
            <a:r>
              <a:rPr lang="en" sz="1200" b="0">
                <a:solidFill>
                  <a:srgbClr val="FFFFFF"/>
                </a:solidFill>
                <a:latin typeface="Nunito"/>
                <a:ea typeface="Nunito"/>
                <a:cs typeface="Nunito"/>
                <a:sym typeface="Nunito"/>
              </a:rPr>
              <a:t>Link to brief How-To for tqdm:</a:t>
            </a:r>
            <a:endParaRPr sz="1200" b="0">
              <a:solidFill>
                <a:srgbClr val="FFFFFF"/>
              </a:solidFill>
              <a:latin typeface="Nunito"/>
              <a:ea typeface="Nunito"/>
              <a:cs typeface="Nunito"/>
              <a:sym typeface="Nunito"/>
            </a:endParaRPr>
          </a:p>
          <a:p>
            <a:pPr marL="0" lvl="0" indent="0" algn="ctr" rtl="0">
              <a:spcBef>
                <a:spcPts val="0"/>
              </a:spcBef>
              <a:spcAft>
                <a:spcPts val="0"/>
              </a:spcAft>
              <a:buNone/>
            </a:pPr>
            <a:endParaRPr sz="500" b="0">
              <a:solidFill>
                <a:srgbClr val="0070C0"/>
              </a:solidFill>
              <a:latin typeface="Nunito"/>
              <a:ea typeface="Nunito"/>
              <a:cs typeface="Nunito"/>
              <a:sym typeface="Nunito"/>
            </a:endParaRPr>
          </a:p>
          <a:p>
            <a:pPr marL="0" lvl="0" indent="0" algn="ctr" rtl="0">
              <a:lnSpc>
                <a:spcPct val="115000"/>
              </a:lnSpc>
              <a:spcBef>
                <a:spcPts val="0"/>
              </a:spcBef>
              <a:spcAft>
                <a:spcPts val="0"/>
              </a:spcAft>
              <a:buNone/>
            </a:pPr>
            <a:r>
              <a:rPr lang="en" sz="1050" b="0" u="sng">
                <a:solidFill>
                  <a:srgbClr val="55156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tqdm Set-Up &amp; Use</a:t>
            </a:r>
            <a:endParaRPr sz="1200" b="0">
              <a:solidFill>
                <a:srgbClr val="551561"/>
              </a:solidFill>
              <a:latin typeface="Nunito"/>
              <a:ea typeface="Nunito"/>
              <a:cs typeface="Nunito"/>
              <a:sym typeface="Nunito"/>
            </a:endParaRPr>
          </a:p>
          <a:p>
            <a:pPr marL="0" lvl="0" indent="0" algn="ctr" rtl="0">
              <a:spcBef>
                <a:spcPts val="0"/>
              </a:spcBef>
              <a:spcAft>
                <a:spcPts val="0"/>
              </a:spcAft>
              <a:buNone/>
            </a:pPr>
            <a:endParaRPr sz="1200" b="0">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84"/>
        <p:cNvGrpSpPr/>
        <p:nvPr/>
      </p:nvGrpSpPr>
      <p:grpSpPr>
        <a:xfrm>
          <a:off x="0" y="0"/>
          <a:ext cx="0" cy="0"/>
          <a:chOff x="0" y="0"/>
          <a:chExt cx="0" cy="0"/>
        </a:xfrm>
      </p:grpSpPr>
      <p:sp>
        <p:nvSpPr>
          <p:cNvPr id="685" name="Google Shape;685;p62"/>
          <p:cNvSpPr txBox="1">
            <a:spLocks noGrp="1"/>
          </p:cNvSpPr>
          <p:nvPr>
            <p:ph type="body" idx="1"/>
          </p:nvPr>
        </p:nvSpPr>
        <p:spPr>
          <a:xfrm>
            <a:off x="826350" y="1902025"/>
            <a:ext cx="7491300" cy="2893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50">
                <a:solidFill>
                  <a:srgbClr val="FFFFFF"/>
                </a:solidFill>
              </a:rPr>
              <a:t>When code chunks are complete, funtionalize that code. Develop scripts consisting of “themed” functions that can be joined into one “main” function that you can call from another notebook by reading the script in as a module.</a:t>
            </a:r>
            <a:endParaRPr sz="1450">
              <a:solidFill>
                <a:srgbClr val="FFFFFF"/>
              </a:solidFill>
            </a:endParaRPr>
          </a:p>
          <a:p>
            <a:pPr marL="0" lvl="0" indent="0" algn="ctr" rtl="0">
              <a:lnSpc>
                <a:spcPct val="100000"/>
              </a:lnSpc>
              <a:spcBef>
                <a:spcPts val="0"/>
              </a:spcBef>
              <a:spcAft>
                <a:spcPts val="0"/>
              </a:spcAft>
              <a:buNone/>
            </a:pPr>
            <a:endParaRPr sz="1050">
              <a:solidFill>
                <a:srgbClr val="FFFFFF"/>
              </a:solidFill>
            </a:endParaRPr>
          </a:p>
          <a:p>
            <a:pPr marL="0" lvl="0" indent="0" algn="ctr" rtl="0">
              <a:lnSpc>
                <a:spcPct val="100000"/>
              </a:lnSpc>
              <a:spcBef>
                <a:spcPts val="0"/>
              </a:spcBef>
              <a:spcAft>
                <a:spcPts val="0"/>
              </a:spcAft>
              <a:buNone/>
            </a:pPr>
            <a:r>
              <a:rPr lang="en" sz="1450">
                <a:solidFill>
                  <a:schemeClr val="accent4"/>
                </a:solidFill>
              </a:rPr>
              <a:t>If you do have to pass along a notebook to a Software Engineer… Clean it up. </a:t>
            </a:r>
            <a:endParaRPr sz="1450">
              <a:solidFill>
                <a:schemeClr val="accent4"/>
              </a:solidFill>
            </a:endParaRPr>
          </a:p>
          <a:p>
            <a:pPr marL="0" lvl="0" indent="0" algn="ctr" rtl="0">
              <a:lnSpc>
                <a:spcPct val="100000"/>
              </a:lnSpc>
              <a:spcBef>
                <a:spcPts val="0"/>
              </a:spcBef>
              <a:spcAft>
                <a:spcPts val="0"/>
              </a:spcAft>
              <a:buNone/>
            </a:pPr>
            <a:r>
              <a:rPr lang="en" sz="1250">
                <a:solidFill>
                  <a:srgbClr val="FFFFFF"/>
                </a:solidFill>
              </a:rPr>
              <a:t>Comment in notes and potential areas of concern for errors. </a:t>
            </a:r>
            <a:endParaRPr sz="1250">
              <a:solidFill>
                <a:srgbClr val="FFFFFF"/>
              </a:solidFill>
            </a:endParaRPr>
          </a:p>
          <a:p>
            <a:pPr marL="0" lvl="0" indent="0" algn="ctr" rtl="0">
              <a:lnSpc>
                <a:spcPct val="100000"/>
              </a:lnSpc>
              <a:spcBef>
                <a:spcPts val="0"/>
              </a:spcBef>
              <a:spcAft>
                <a:spcPts val="0"/>
              </a:spcAft>
              <a:buNone/>
            </a:pPr>
            <a:r>
              <a:rPr lang="en" sz="1250">
                <a:solidFill>
                  <a:srgbClr val="FFFFFF"/>
                </a:solidFill>
              </a:rPr>
              <a:t>Always restart the kernel and re-run everything from nothing; verify that the cells are in proper order. (One of the biggest complaints we’ve gotten is that when they start working through the notebook and ‘Run All Cells’, the code is not in order and there will be multiple errors.)</a:t>
            </a:r>
            <a:endParaRPr sz="1250">
              <a:solidFill>
                <a:srgbClr val="FFFFFF"/>
              </a:solidFill>
            </a:endParaRPr>
          </a:p>
          <a:p>
            <a:pPr marL="0" lvl="0" indent="0" algn="ctr" rtl="0">
              <a:lnSpc>
                <a:spcPct val="100000"/>
              </a:lnSpc>
              <a:spcBef>
                <a:spcPts val="0"/>
              </a:spcBef>
              <a:spcAft>
                <a:spcPts val="0"/>
              </a:spcAft>
              <a:buNone/>
            </a:pPr>
            <a:endParaRPr sz="1150">
              <a:solidFill>
                <a:srgbClr val="FFFFFF"/>
              </a:solidFill>
            </a:endParaRPr>
          </a:p>
          <a:p>
            <a:pPr marL="0" lvl="0" indent="0" algn="ctr" rtl="0">
              <a:lnSpc>
                <a:spcPct val="100000"/>
              </a:lnSpc>
              <a:spcBef>
                <a:spcPts val="0"/>
              </a:spcBef>
              <a:spcAft>
                <a:spcPts val="0"/>
              </a:spcAft>
              <a:buNone/>
            </a:pPr>
            <a:r>
              <a:rPr lang="en" sz="1450">
                <a:solidFill>
                  <a:schemeClr val="accent4"/>
                </a:solidFill>
              </a:rPr>
              <a:t>Develop a Coding Style that is Generalizable (Functionalize Everything!)</a:t>
            </a:r>
            <a:endParaRPr sz="1450">
              <a:solidFill>
                <a:schemeClr val="accent4"/>
              </a:solidFill>
            </a:endParaRPr>
          </a:p>
          <a:p>
            <a:pPr marL="0" lvl="0" indent="0" algn="ctr" rtl="0">
              <a:lnSpc>
                <a:spcPct val="100000"/>
              </a:lnSpc>
              <a:spcBef>
                <a:spcPts val="0"/>
              </a:spcBef>
              <a:spcAft>
                <a:spcPts val="0"/>
              </a:spcAft>
              <a:buNone/>
            </a:pPr>
            <a:r>
              <a:rPr lang="en" sz="1250">
                <a:solidFill>
                  <a:srgbClr val="FFFFFF"/>
                </a:solidFill>
              </a:rPr>
              <a:t>Software Engineer coworkers will 100% appreciate</a:t>
            </a:r>
            <a:endParaRPr sz="1250">
              <a:solidFill>
                <a:srgbClr val="FFFFFF"/>
              </a:solidFill>
            </a:endParaRPr>
          </a:p>
          <a:p>
            <a:pPr marL="0" lvl="0" indent="0" algn="ctr" rtl="0">
              <a:lnSpc>
                <a:spcPct val="100000"/>
              </a:lnSpc>
              <a:spcBef>
                <a:spcPts val="0"/>
              </a:spcBef>
              <a:spcAft>
                <a:spcPts val="0"/>
              </a:spcAft>
              <a:buNone/>
            </a:pPr>
            <a:r>
              <a:rPr lang="en" sz="1250">
                <a:solidFill>
                  <a:schemeClr val="accent4"/>
                </a:solidFill>
              </a:rPr>
              <a:t>Generalizable Code will Vastly Speed-Up a New Project Start (Functions are easy to recycle.)</a:t>
            </a:r>
            <a:endParaRPr sz="1250">
              <a:solidFill>
                <a:schemeClr val="accent4"/>
              </a:solidFil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p:txBody>
      </p:sp>
      <p:sp>
        <p:nvSpPr>
          <p:cNvPr id="686" name="Google Shape;686;p62"/>
          <p:cNvSpPr txBox="1"/>
          <p:nvPr/>
        </p:nvSpPr>
        <p:spPr>
          <a:xfrm>
            <a:off x="2111250" y="1321500"/>
            <a:ext cx="49215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Modularizing Code -- Worth Bringing Up Again</a:t>
            </a:r>
            <a:endParaRPr>
              <a:latin typeface="Nunito"/>
              <a:ea typeface="Nunito"/>
              <a:cs typeface="Nunito"/>
              <a:sym typeface="Nunito"/>
            </a:endParaRPr>
          </a:p>
        </p:txBody>
      </p:sp>
      <p:sp>
        <p:nvSpPr>
          <p:cNvPr id="687" name="Google Shape;687;p62"/>
          <p:cNvSpPr txBox="1">
            <a:spLocks noGrp="1"/>
          </p:cNvSpPr>
          <p:nvPr>
            <p:ph type="title"/>
          </p:nvPr>
        </p:nvSpPr>
        <p:spPr>
          <a:xfrm>
            <a:off x="1758225" y="673475"/>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91"/>
        <p:cNvGrpSpPr/>
        <p:nvPr/>
      </p:nvGrpSpPr>
      <p:grpSpPr>
        <a:xfrm>
          <a:off x="0" y="0"/>
          <a:ext cx="0" cy="0"/>
          <a:chOff x="0" y="0"/>
          <a:chExt cx="0" cy="0"/>
        </a:xfrm>
      </p:grpSpPr>
      <p:sp>
        <p:nvSpPr>
          <p:cNvPr id="692" name="Google Shape;692;p63"/>
          <p:cNvSpPr txBox="1">
            <a:spLocks noGrp="1"/>
          </p:cNvSpPr>
          <p:nvPr>
            <p:ph type="body" idx="1"/>
          </p:nvPr>
        </p:nvSpPr>
        <p:spPr>
          <a:xfrm>
            <a:off x="805050" y="2257250"/>
            <a:ext cx="7533900" cy="1628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There’s not much to say here that won’t be covered in the following slides… but I’m all for consistent organization and title slides.</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Remember: It is highly unlikely you will have to develop these demos and containerize everything on your own. </a:t>
            </a:r>
            <a:endParaRPr sz="1550">
              <a:solidFill>
                <a:srgbClr val="FFFFFF"/>
              </a:solidFill>
              <a:latin typeface="Arial"/>
              <a:ea typeface="Arial"/>
              <a:cs typeface="Arial"/>
              <a:sym typeface="Arial"/>
            </a:endParaRPr>
          </a:p>
        </p:txBody>
      </p:sp>
      <p:sp>
        <p:nvSpPr>
          <p:cNvPr id="693" name="Google Shape;693;p63"/>
          <p:cNvSpPr txBox="1"/>
          <p:nvPr/>
        </p:nvSpPr>
        <p:spPr>
          <a:xfrm>
            <a:off x="2127675" y="1636000"/>
            <a:ext cx="50397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Packaging Completed Work - Demos &amp; Docker</a:t>
            </a:r>
            <a:endParaRPr>
              <a:latin typeface="Nunito"/>
              <a:ea typeface="Nunito"/>
              <a:cs typeface="Nunito"/>
              <a:sym typeface="Nunito"/>
            </a:endParaRPr>
          </a:p>
        </p:txBody>
      </p:sp>
      <p:sp>
        <p:nvSpPr>
          <p:cNvPr id="694" name="Google Shape;694;p63"/>
          <p:cNvSpPr txBox="1">
            <a:spLocks noGrp="1"/>
          </p:cNvSpPr>
          <p:nvPr>
            <p:ph type="title"/>
          </p:nvPr>
        </p:nvSpPr>
        <p:spPr>
          <a:xfrm>
            <a:off x="1758225" y="1028700"/>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2401500" y="1438375"/>
            <a:ext cx="43410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Subject Matter Experts</a:t>
            </a:r>
            <a:endParaRPr sz="2100"/>
          </a:p>
        </p:txBody>
      </p:sp>
      <p:sp>
        <p:nvSpPr>
          <p:cNvPr id="341" name="Google Shape;341;p28"/>
          <p:cNvSpPr txBox="1">
            <a:spLocks noGrp="1"/>
          </p:cNvSpPr>
          <p:nvPr>
            <p:ph type="body" idx="4294967295"/>
          </p:nvPr>
        </p:nvSpPr>
        <p:spPr>
          <a:xfrm>
            <a:off x="1006500" y="2198025"/>
            <a:ext cx="7341600" cy="148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i="1">
                <a:solidFill>
                  <a:schemeClr val="lt1"/>
                </a:solidFill>
                <a:latin typeface="Maven Pro"/>
                <a:ea typeface="Maven Pro"/>
                <a:cs typeface="Maven Pro"/>
                <a:sym typeface="Maven Pro"/>
              </a:rPr>
              <a:t>Most decisions you make -- from EDA to Cleaning/Processing to Algorithm Scoring -- will be directly impacted by the preferences and needs of the client and the knowledge provided by SMEs.</a:t>
            </a:r>
            <a:endParaRPr sz="2000" i="1">
              <a:solidFill>
                <a:schemeClr val="lt1"/>
              </a:solidFill>
              <a:latin typeface="Maven Pro"/>
              <a:ea typeface="Maven Pro"/>
              <a:cs typeface="Maven Pro"/>
              <a:sym typeface="Maven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698"/>
        <p:cNvGrpSpPr/>
        <p:nvPr/>
      </p:nvGrpSpPr>
      <p:grpSpPr>
        <a:xfrm>
          <a:off x="0" y="0"/>
          <a:ext cx="0" cy="0"/>
          <a:chOff x="0" y="0"/>
          <a:chExt cx="0" cy="0"/>
        </a:xfrm>
      </p:grpSpPr>
      <p:sp>
        <p:nvSpPr>
          <p:cNvPr id="699" name="Google Shape;699;p64"/>
          <p:cNvSpPr txBox="1">
            <a:spLocks noGrp="1"/>
          </p:cNvSpPr>
          <p:nvPr>
            <p:ph type="body" idx="4294967295"/>
          </p:nvPr>
        </p:nvSpPr>
        <p:spPr>
          <a:xfrm>
            <a:off x="805050" y="1768775"/>
            <a:ext cx="7533900" cy="2780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rPr>
              <a:t>Well, what did you make and who is it for?</a:t>
            </a:r>
            <a:endParaRPr sz="1550">
              <a:solidFill>
                <a:srgbClr val="FFFFFF"/>
              </a:solidFill>
            </a:endParaRPr>
          </a:p>
          <a:p>
            <a:pPr marL="0" lvl="0" indent="0" algn="l" rtl="0">
              <a:lnSpc>
                <a:spcPct val="100000"/>
              </a:lnSpc>
              <a:spcBef>
                <a:spcPts val="0"/>
              </a:spcBef>
              <a:spcAft>
                <a:spcPts val="0"/>
              </a:spcAft>
              <a:buNone/>
            </a:pPr>
            <a:endParaRPr sz="1400">
              <a:solidFill>
                <a:srgbClr val="000000"/>
              </a:solidFill>
            </a:endParaRPr>
          </a:p>
          <a:p>
            <a:pPr marL="0" lvl="0" indent="0" algn="ctr" rtl="0">
              <a:lnSpc>
                <a:spcPct val="100000"/>
              </a:lnSpc>
              <a:spcBef>
                <a:spcPts val="0"/>
              </a:spcBef>
              <a:spcAft>
                <a:spcPts val="0"/>
              </a:spcAft>
              <a:buNone/>
            </a:pPr>
            <a:r>
              <a:rPr lang="en">
                <a:solidFill>
                  <a:schemeClr val="lt2"/>
                </a:solidFill>
              </a:rPr>
              <a:t>By the time you reach this point in development, you likely have a very clear idea of who the audience or client using this model is -- their feedback is the most important for the final packaging.</a:t>
            </a:r>
            <a:endParaRPr>
              <a:solidFill>
                <a:schemeClr val="lt2"/>
              </a:solidFill>
            </a:endParaRPr>
          </a:p>
          <a:p>
            <a:pPr marL="0" lvl="0" indent="0" algn="ctr" rtl="0">
              <a:lnSpc>
                <a:spcPct val="100000"/>
              </a:lnSpc>
              <a:spcBef>
                <a:spcPts val="0"/>
              </a:spcBef>
              <a:spcAft>
                <a:spcPts val="0"/>
              </a:spcAft>
              <a:buNone/>
            </a:pPr>
            <a:endParaRPr>
              <a:solidFill>
                <a:schemeClr val="lt2"/>
              </a:solidFill>
            </a:endParaRPr>
          </a:p>
          <a:p>
            <a:pPr marL="0" lvl="0" indent="0" algn="ctr" rtl="0">
              <a:lnSpc>
                <a:spcPct val="100000"/>
              </a:lnSpc>
              <a:spcBef>
                <a:spcPts val="0"/>
              </a:spcBef>
              <a:spcAft>
                <a:spcPts val="0"/>
              </a:spcAft>
              <a:buNone/>
            </a:pPr>
            <a:r>
              <a:rPr lang="en">
                <a:solidFill>
                  <a:srgbClr val="FFFFFF"/>
                </a:solidFill>
              </a:rPr>
              <a:t>A customer may already have a system they wish to continue using -- therefore, they’ve asked you to build an application that easily plug-n-plays with their existing infrastructure.</a:t>
            </a:r>
            <a:endParaRPr>
              <a:solidFill>
                <a:srgbClr val="FFFFFF"/>
              </a:solidFill>
            </a:endParaRPr>
          </a:p>
          <a:p>
            <a:pPr marL="0" lvl="0" indent="0" algn="ctr" rtl="0">
              <a:lnSpc>
                <a:spcPct val="100000"/>
              </a:lnSpc>
              <a:spcBef>
                <a:spcPts val="0"/>
              </a:spcBef>
              <a:spcAft>
                <a:spcPts val="0"/>
              </a:spcAft>
              <a:buNone/>
            </a:pPr>
            <a:endParaRPr>
              <a:solidFill>
                <a:srgbClr val="FFFFFF"/>
              </a:solidFill>
            </a:endParaRPr>
          </a:p>
          <a:p>
            <a:pPr marL="0" lvl="0" indent="0" algn="ctr" rtl="0">
              <a:lnSpc>
                <a:spcPct val="100000"/>
              </a:lnSpc>
              <a:spcBef>
                <a:spcPts val="0"/>
              </a:spcBef>
              <a:spcAft>
                <a:spcPts val="0"/>
              </a:spcAft>
              <a:buNone/>
            </a:pPr>
            <a:r>
              <a:rPr lang="en">
                <a:solidFill>
                  <a:srgbClr val="FFFFFF"/>
                </a:solidFill>
              </a:rPr>
              <a:t>Perhaps they have no infrastructure at all, in which case you may need the assistance of Software Engineers, UX Designers, and Cloud Engineers to develop a full-fledged service.</a:t>
            </a:r>
            <a:endParaRPr>
              <a:solidFill>
                <a:srgbClr val="FFFFFF"/>
              </a:solidFill>
            </a:endParaRPr>
          </a:p>
          <a:p>
            <a:pPr marL="0" lvl="0" indent="0" algn="ctr" rtl="0">
              <a:lnSpc>
                <a:spcPct val="100000"/>
              </a:lnSpc>
              <a:spcBef>
                <a:spcPts val="0"/>
              </a:spcBef>
              <a:spcAft>
                <a:spcPts val="0"/>
              </a:spcAft>
              <a:buNone/>
            </a:pPr>
            <a:endParaRPr>
              <a:solidFill>
                <a:srgbClr val="FFFFFF"/>
              </a:solidFill>
            </a:endParaRPr>
          </a:p>
          <a:p>
            <a:pPr marL="0" lvl="0" indent="0" algn="ctr" rtl="0">
              <a:lnSpc>
                <a:spcPct val="100000"/>
              </a:lnSpc>
              <a:spcBef>
                <a:spcPts val="0"/>
              </a:spcBef>
              <a:spcAft>
                <a:spcPts val="0"/>
              </a:spcAft>
              <a:buNone/>
            </a:pPr>
            <a:r>
              <a:rPr lang="en">
                <a:solidFill>
                  <a:srgbClr val="FFFFFF"/>
                </a:solidFill>
              </a:rPr>
              <a:t>Or maybe this model was developed on the side for your team and there is no specific client, so you could build a small demo app in FastAPI or Flask to show off its potential use cases.</a:t>
            </a:r>
            <a:endParaRPr>
              <a:solidFill>
                <a:srgbClr val="FFFFFF"/>
              </a:solidFil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700" name="Google Shape;700;p64"/>
          <p:cNvSpPr txBox="1"/>
          <p:nvPr/>
        </p:nvSpPr>
        <p:spPr>
          <a:xfrm>
            <a:off x="2299950" y="1292075"/>
            <a:ext cx="4544100" cy="40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50" b="1" i="1" u="sng">
                <a:solidFill>
                  <a:srgbClr val="551561"/>
                </a:solidFill>
                <a:latin typeface="Nunito"/>
                <a:ea typeface="Nunito"/>
                <a:cs typeface="Nunito"/>
                <a:sym typeface="Nunito"/>
              </a:rPr>
              <a:t>What should the final “product” look like?</a:t>
            </a:r>
            <a:endParaRPr b="1">
              <a:solidFill>
                <a:srgbClr val="551561"/>
              </a:solidFill>
              <a:latin typeface="Nunito"/>
              <a:ea typeface="Nunito"/>
              <a:cs typeface="Nunito"/>
              <a:sym typeface="Nunito"/>
            </a:endParaRPr>
          </a:p>
        </p:txBody>
      </p:sp>
      <p:sp>
        <p:nvSpPr>
          <p:cNvPr id="701" name="Google Shape;701;p64"/>
          <p:cNvSpPr txBox="1">
            <a:spLocks noGrp="1"/>
          </p:cNvSpPr>
          <p:nvPr>
            <p:ph type="title"/>
          </p:nvPr>
        </p:nvSpPr>
        <p:spPr>
          <a:xfrm>
            <a:off x="1737600" y="541175"/>
            <a:ext cx="5640900" cy="6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Enhancing, Selling, &amp; Delivering</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05"/>
        <p:cNvGrpSpPr/>
        <p:nvPr/>
      </p:nvGrpSpPr>
      <p:grpSpPr>
        <a:xfrm>
          <a:off x="0" y="0"/>
          <a:ext cx="0" cy="0"/>
          <a:chOff x="0" y="0"/>
          <a:chExt cx="0" cy="0"/>
        </a:xfrm>
      </p:grpSpPr>
      <p:sp>
        <p:nvSpPr>
          <p:cNvPr id="706" name="Google Shape;706;p65"/>
          <p:cNvSpPr txBox="1">
            <a:spLocks noGrp="1"/>
          </p:cNvSpPr>
          <p:nvPr>
            <p:ph type="body" idx="4294967295"/>
          </p:nvPr>
        </p:nvSpPr>
        <p:spPr>
          <a:xfrm>
            <a:off x="568200" y="1768775"/>
            <a:ext cx="8007600" cy="307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chemeClr val="lt1"/>
                </a:solidFill>
              </a:rPr>
              <a:t>In any situation, your code should be packaged as cleanly and organized as possible.</a:t>
            </a:r>
            <a:endParaRPr sz="1550">
              <a:solidFill>
                <a:schemeClr val="lt1"/>
              </a:solidFill>
            </a:endParaRPr>
          </a:p>
          <a:p>
            <a:pPr marL="0" lvl="0" indent="0" algn="l" rtl="0">
              <a:lnSpc>
                <a:spcPct val="100000"/>
              </a:lnSpc>
              <a:spcBef>
                <a:spcPts val="0"/>
              </a:spcBef>
              <a:spcAft>
                <a:spcPts val="0"/>
              </a:spcAft>
              <a:buNone/>
            </a:pPr>
            <a:endParaRPr sz="1400">
              <a:solidFill>
                <a:srgbClr val="000000"/>
              </a:solidFill>
            </a:endParaRPr>
          </a:p>
          <a:p>
            <a:pPr marL="0" lvl="0" indent="0" algn="ctr" rtl="0">
              <a:lnSpc>
                <a:spcPct val="100000"/>
              </a:lnSpc>
              <a:spcBef>
                <a:spcPts val="0"/>
              </a:spcBef>
              <a:spcAft>
                <a:spcPts val="0"/>
              </a:spcAft>
              <a:buNone/>
            </a:pPr>
            <a:r>
              <a:rPr lang="en">
                <a:solidFill>
                  <a:schemeClr val="lt2"/>
                </a:solidFill>
              </a:rPr>
              <a:t>By the time you reach this point in development, you likely have a very clear idea of who the audience or client using this model is -- their feedback is the crucial to the form of final packaging.</a:t>
            </a:r>
            <a:endParaRPr>
              <a:solidFill>
                <a:schemeClr val="lt2"/>
              </a:solidFill>
            </a:endParaRPr>
          </a:p>
          <a:p>
            <a:pPr marL="0" lvl="0" indent="0" algn="ctr" rtl="0">
              <a:lnSpc>
                <a:spcPct val="100000"/>
              </a:lnSpc>
              <a:spcBef>
                <a:spcPts val="0"/>
              </a:spcBef>
              <a:spcAft>
                <a:spcPts val="0"/>
              </a:spcAft>
              <a:buNone/>
            </a:pPr>
            <a:endParaRPr>
              <a:solidFill>
                <a:schemeClr val="lt2"/>
              </a:solidFill>
            </a:endParaRPr>
          </a:p>
          <a:p>
            <a:pPr marL="0" lvl="0" indent="0" algn="ctr" rtl="0">
              <a:lnSpc>
                <a:spcPct val="100000"/>
              </a:lnSpc>
              <a:spcBef>
                <a:spcPts val="0"/>
              </a:spcBef>
              <a:spcAft>
                <a:spcPts val="0"/>
              </a:spcAft>
              <a:buNone/>
            </a:pPr>
            <a:r>
              <a:rPr lang="en">
                <a:solidFill>
                  <a:schemeClr val="lt1"/>
                </a:solidFill>
              </a:rPr>
              <a:t>However, the simplest way to ensure your code is packaged well is to modularize all code into Single-Purpose Scripts (as discussed previously) and properly organizing a directory to call on these scripts as appropriate. </a:t>
            </a:r>
            <a:endParaRPr>
              <a:solidFill>
                <a:schemeClr val="lt1"/>
              </a:solidFill>
            </a:endParaRPr>
          </a:p>
          <a:p>
            <a:pPr marL="0" lvl="0" indent="0" algn="ctr" rtl="0">
              <a:lnSpc>
                <a:spcPct val="100000"/>
              </a:lnSpc>
              <a:spcBef>
                <a:spcPts val="0"/>
              </a:spcBef>
              <a:spcAft>
                <a:spcPts val="0"/>
              </a:spcAft>
              <a:buNone/>
            </a:pPr>
            <a:endParaRPr>
              <a:solidFill>
                <a:schemeClr val="lt1"/>
              </a:solidFill>
            </a:endParaRPr>
          </a:p>
          <a:p>
            <a:pPr marL="0" lvl="0" indent="0" algn="ctr" rtl="0">
              <a:lnSpc>
                <a:spcPct val="100000"/>
              </a:lnSpc>
              <a:spcBef>
                <a:spcPts val="0"/>
              </a:spcBef>
              <a:spcAft>
                <a:spcPts val="0"/>
              </a:spcAft>
              <a:buNone/>
            </a:pPr>
            <a:r>
              <a:rPr lang="en">
                <a:solidFill>
                  <a:schemeClr val="lt1"/>
                </a:solidFill>
              </a:rPr>
              <a:t>Once modularized and organizes, this work can be packaged for open-source purposes or to wrap in a Docker container for easy transition to any other system.</a:t>
            </a:r>
            <a:endParaRPr>
              <a:solidFill>
                <a:schemeClr val="lt1"/>
              </a:solidFill>
            </a:endParaRPr>
          </a:p>
          <a:p>
            <a:pPr marL="0" lvl="0" indent="0" algn="ctr" rtl="0">
              <a:lnSpc>
                <a:spcPct val="100000"/>
              </a:lnSpc>
              <a:spcBef>
                <a:spcPts val="0"/>
              </a:spcBef>
              <a:spcAft>
                <a:spcPts val="0"/>
              </a:spcAft>
              <a:buNone/>
            </a:pPr>
            <a:endParaRPr>
              <a:solidFill>
                <a:schemeClr val="lt1"/>
              </a:solidFill>
            </a:endParaRPr>
          </a:p>
          <a:p>
            <a:pPr marL="0" lvl="0" indent="0" algn="ctr" rtl="0">
              <a:lnSpc>
                <a:spcPct val="100000"/>
              </a:lnSpc>
              <a:spcBef>
                <a:spcPts val="0"/>
              </a:spcBef>
              <a:spcAft>
                <a:spcPts val="0"/>
              </a:spcAft>
              <a:buNone/>
            </a:pPr>
            <a:r>
              <a:rPr lang="en">
                <a:solidFill>
                  <a:schemeClr val="lt1"/>
                </a:solidFill>
              </a:rPr>
              <a:t>AdaptNLP is a great open-source example of how to cleanly organize expansive code and models across a large multi-purpose system of ML use cases. Code should be as easy to install and use as AdaptNLP.</a:t>
            </a:r>
            <a:endParaRPr>
              <a:solidFill>
                <a:schemeClr val="lt1"/>
              </a:solidFill>
            </a:endParaRPr>
          </a:p>
          <a:p>
            <a:pPr marL="0" lvl="0" indent="0" algn="ctr" rtl="0">
              <a:lnSpc>
                <a:spcPct val="100000"/>
              </a:lnSpc>
              <a:spcBef>
                <a:spcPts val="0"/>
              </a:spcBef>
              <a:spcAft>
                <a:spcPts val="0"/>
              </a:spcAft>
              <a:buNone/>
            </a:pPr>
            <a:endParaRPr sz="1550">
              <a:solidFill>
                <a:srgbClr val="FFFFFF"/>
              </a:solidFill>
            </a:endParaRPr>
          </a:p>
          <a:p>
            <a:pPr marL="0" lvl="0" indent="0" algn="ctr" rtl="0">
              <a:lnSpc>
                <a:spcPct val="100000"/>
              </a:lnSpc>
              <a:spcBef>
                <a:spcPts val="0"/>
              </a:spcBef>
              <a:spcAft>
                <a:spcPts val="0"/>
              </a:spcAft>
              <a:buNone/>
            </a:pPr>
            <a:endParaRPr>
              <a:solidFill>
                <a:srgbClr val="FFFFFF"/>
              </a:solidFill>
              <a:latin typeface="Arial"/>
              <a:ea typeface="Arial"/>
              <a:cs typeface="Arial"/>
              <a:sym typeface="Arial"/>
            </a:endParaRPr>
          </a:p>
        </p:txBody>
      </p:sp>
      <p:sp>
        <p:nvSpPr>
          <p:cNvPr id="707" name="Google Shape;707;p65"/>
          <p:cNvSpPr txBox="1"/>
          <p:nvPr/>
        </p:nvSpPr>
        <p:spPr>
          <a:xfrm>
            <a:off x="2375475" y="1221575"/>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50" b="1" i="1" u="sng">
                <a:solidFill>
                  <a:srgbClr val="551561"/>
                </a:solidFill>
                <a:latin typeface="Nunito"/>
                <a:ea typeface="Nunito"/>
                <a:cs typeface="Nunito"/>
                <a:sym typeface="Nunito"/>
              </a:rPr>
              <a:t>What should the final “product” look like?</a:t>
            </a:r>
            <a:endParaRPr sz="1550" b="1" i="1" u="sng">
              <a:solidFill>
                <a:srgbClr val="551561"/>
              </a:solidFill>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708" name="Google Shape;708;p65"/>
          <p:cNvSpPr txBox="1">
            <a:spLocks noGrp="1"/>
          </p:cNvSpPr>
          <p:nvPr>
            <p:ph type="title"/>
          </p:nvPr>
        </p:nvSpPr>
        <p:spPr>
          <a:xfrm>
            <a:off x="1737600" y="541175"/>
            <a:ext cx="5668800" cy="6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Enhancing, Selling, &amp; Delivering</a:t>
            </a:r>
            <a:endParaRPr sz="2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12"/>
        <p:cNvGrpSpPr/>
        <p:nvPr/>
      </p:nvGrpSpPr>
      <p:grpSpPr>
        <a:xfrm>
          <a:off x="0" y="0"/>
          <a:ext cx="0" cy="0"/>
          <a:chOff x="0" y="0"/>
          <a:chExt cx="0" cy="0"/>
        </a:xfrm>
      </p:grpSpPr>
      <p:sp>
        <p:nvSpPr>
          <p:cNvPr id="713" name="Google Shape;713;p66"/>
          <p:cNvSpPr txBox="1">
            <a:spLocks noGrp="1"/>
          </p:cNvSpPr>
          <p:nvPr>
            <p:ph type="body" idx="4294967295"/>
          </p:nvPr>
        </p:nvSpPr>
        <p:spPr>
          <a:xfrm>
            <a:off x="463725" y="1731875"/>
            <a:ext cx="3879600" cy="2975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u="sng">
                <a:solidFill>
                  <a:schemeClr val="lt1"/>
                </a:solidFill>
              </a:rPr>
              <a:t>End Deliverable -- A Demo </a:t>
            </a:r>
            <a:endParaRPr u="sng">
              <a:solidFill>
                <a:schemeClr val="lt1"/>
              </a:solidFill>
            </a:endParaRPr>
          </a:p>
          <a:p>
            <a:pPr marL="0" lvl="0" indent="0" algn="ctr" rtl="0">
              <a:lnSpc>
                <a:spcPct val="100000"/>
              </a:lnSpc>
              <a:spcBef>
                <a:spcPts val="0"/>
              </a:spcBef>
              <a:spcAft>
                <a:spcPts val="0"/>
              </a:spcAft>
              <a:buNone/>
            </a:pPr>
            <a:endParaRPr sz="650">
              <a:solidFill>
                <a:srgbClr val="FFFFFF"/>
              </a:solidFill>
            </a:endParaRPr>
          </a:p>
          <a:p>
            <a:pPr marL="0" lvl="0" indent="0" algn="ctr" rtl="0">
              <a:lnSpc>
                <a:spcPct val="100000"/>
              </a:lnSpc>
              <a:spcBef>
                <a:spcPts val="0"/>
              </a:spcBef>
              <a:spcAft>
                <a:spcPts val="0"/>
              </a:spcAft>
              <a:buNone/>
            </a:pPr>
            <a:r>
              <a:rPr lang="en" sz="1500" b="1">
                <a:solidFill>
                  <a:srgbClr val="551561"/>
                </a:solidFill>
              </a:rPr>
              <a:t>Voila </a:t>
            </a:r>
            <a:r>
              <a:rPr lang="en">
                <a:solidFill>
                  <a:srgbClr val="FFFFFF"/>
                </a:solidFill>
              </a:rPr>
              <a:t>-- A very quick-n-dirty, base-level UI option for presenting a model/product demo prior to full API development.</a:t>
            </a:r>
            <a:endParaRPr>
              <a:solidFill>
                <a:srgbClr val="FFFFFF"/>
              </a:solidFill>
            </a:endParaRPr>
          </a:p>
          <a:p>
            <a:pPr marL="0" lvl="0" indent="0" algn="ctr" rtl="0">
              <a:lnSpc>
                <a:spcPct val="100000"/>
              </a:lnSpc>
              <a:spcBef>
                <a:spcPts val="0"/>
              </a:spcBef>
              <a:spcAft>
                <a:spcPts val="0"/>
              </a:spcAft>
              <a:buNone/>
            </a:pPr>
            <a:endParaRPr>
              <a:solidFill>
                <a:srgbClr val="FFFFFF"/>
              </a:solidFill>
            </a:endParaRPr>
          </a:p>
          <a:p>
            <a:pPr marL="0" lvl="0" indent="0" algn="ctr" rtl="0">
              <a:lnSpc>
                <a:spcPct val="100000"/>
              </a:lnSpc>
              <a:spcBef>
                <a:spcPts val="0"/>
              </a:spcBef>
              <a:spcAft>
                <a:spcPts val="0"/>
              </a:spcAft>
              <a:buNone/>
            </a:pPr>
            <a:r>
              <a:rPr lang="en" b="1">
                <a:solidFill>
                  <a:srgbClr val="551561"/>
                </a:solidFill>
              </a:rPr>
              <a:t>FastAPI </a:t>
            </a:r>
            <a:r>
              <a:rPr lang="en">
                <a:solidFill>
                  <a:srgbClr val="FFFFFF"/>
                </a:solidFill>
              </a:rPr>
              <a:t>-- Easy-to-Learn; Intuitive; Great place to start up a quick UI/demo of your work. Also, works towards a more complete API product that is production-ready</a:t>
            </a:r>
            <a:endParaRPr>
              <a:solidFill>
                <a:srgbClr val="FFFFFF"/>
              </a:solidFill>
            </a:endParaRPr>
          </a:p>
          <a:p>
            <a:pPr marL="0" lvl="0" indent="0" algn="ctr" rtl="0">
              <a:lnSpc>
                <a:spcPct val="100000"/>
              </a:lnSpc>
              <a:spcBef>
                <a:spcPts val="0"/>
              </a:spcBef>
              <a:spcAft>
                <a:spcPts val="0"/>
              </a:spcAft>
              <a:buNone/>
            </a:pPr>
            <a:endParaRPr>
              <a:solidFill>
                <a:srgbClr val="FFFFFF"/>
              </a:solidFill>
            </a:endParaRPr>
          </a:p>
          <a:p>
            <a:pPr marL="0" lvl="0" indent="0" algn="ctr" rtl="0">
              <a:lnSpc>
                <a:spcPct val="100000"/>
              </a:lnSpc>
              <a:spcBef>
                <a:spcPts val="0"/>
              </a:spcBef>
              <a:spcAft>
                <a:spcPts val="0"/>
              </a:spcAft>
              <a:buNone/>
            </a:pPr>
            <a:r>
              <a:rPr lang="en" b="1">
                <a:solidFill>
                  <a:srgbClr val="551561"/>
                </a:solidFill>
              </a:rPr>
              <a:t>FlaskAPI </a:t>
            </a:r>
            <a:r>
              <a:rPr lang="en">
                <a:solidFill>
                  <a:srgbClr val="FFFFFF"/>
                </a:solidFill>
              </a:rPr>
              <a:t>-- Another option for developing a demo; Fading out of use on team due to its more complicated nature</a:t>
            </a:r>
            <a:endParaRPr>
              <a:solidFill>
                <a:srgbClr val="FFFFFF"/>
              </a:solidFill>
            </a:endParaRPr>
          </a:p>
        </p:txBody>
      </p:sp>
      <p:sp>
        <p:nvSpPr>
          <p:cNvPr id="714" name="Google Shape;714;p66"/>
          <p:cNvSpPr txBox="1"/>
          <p:nvPr/>
        </p:nvSpPr>
        <p:spPr>
          <a:xfrm>
            <a:off x="3358200" y="1258475"/>
            <a:ext cx="2427600"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50" b="1" i="1" u="sng">
                <a:solidFill>
                  <a:srgbClr val="551561"/>
                </a:solidFill>
                <a:latin typeface="Nunito"/>
                <a:ea typeface="Nunito"/>
                <a:cs typeface="Nunito"/>
                <a:sym typeface="Nunito"/>
              </a:rPr>
              <a:t>Delivery Options</a:t>
            </a:r>
            <a:endParaRPr sz="1800">
              <a:latin typeface="Nunito"/>
              <a:ea typeface="Nunito"/>
              <a:cs typeface="Nunito"/>
              <a:sym typeface="Nunito"/>
            </a:endParaRPr>
          </a:p>
        </p:txBody>
      </p:sp>
      <p:sp>
        <p:nvSpPr>
          <p:cNvPr id="715" name="Google Shape;715;p66"/>
          <p:cNvSpPr txBox="1">
            <a:spLocks noGrp="1"/>
          </p:cNvSpPr>
          <p:nvPr>
            <p:ph type="title"/>
          </p:nvPr>
        </p:nvSpPr>
        <p:spPr>
          <a:xfrm>
            <a:off x="1804800" y="652175"/>
            <a:ext cx="5534400" cy="60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Enhancing, Selling, &amp; Delivering</a:t>
            </a:r>
            <a:endParaRPr sz="2700"/>
          </a:p>
        </p:txBody>
      </p:sp>
      <p:sp>
        <p:nvSpPr>
          <p:cNvPr id="716" name="Google Shape;716;p66"/>
          <p:cNvSpPr txBox="1">
            <a:spLocks noGrp="1"/>
          </p:cNvSpPr>
          <p:nvPr>
            <p:ph type="body" idx="4294967295"/>
          </p:nvPr>
        </p:nvSpPr>
        <p:spPr>
          <a:xfrm>
            <a:off x="4484825" y="1731875"/>
            <a:ext cx="4365900" cy="3130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u="sng">
                <a:solidFill>
                  <a:schemeClr val="lt1"/>
                </a:solidFill>
              </a:rPr>
              <a:t>End Deliverable -- Production-Ready</a:t>
            </a:r>
            <a:endParaRPr u="sng">
              <a:solidFill>
                <a:schemeClr val="lt1"/>
              </a:solidFill>
            </a:endParaRPr>
          </a:p>
          <a:p>
            <a:pPr marL="0" lvl="0" indent="0" algn="ctr" rtl="0">
              <a:lnSpc>
                <a:spcPct val="100000"/>
              </a:lnSpc>
              <a:spcBef>
                <a:spcPts val="0"/>
              </a:spcBef>
              <a:spcAft>
                <a:spcPts val="0"/>
              </a:spcAft>
              <a:buNone/>
            </a:pPr>
            <a:endParaRPr sz="650">
              <a:solidFill>
                <a:srgbClr val="FFFFFF"/>
              </a:solidFill>
            </a:endParaRPr>
          </a:p>
          <a:p>
            <a:pPr marL="0" lvl="0" indent="0" algn="ctr" rtl="0">
              <a:lnSpc>
                <a:spcPct val="100000"/>
              </a:lnSpc>
              <a:spcBef>
                <a:spcPts val="0"/>
              </a:spcBef>
              <a:spcAft>
                <a:spcPts val="0"/>
              </a:spcAft>
              <a:buNone/>
            </a:pPr>
            <a:r>
              <a:rPr lang="en" sz="1500" b="1">
                <a:solidFill>
                  <a:srgbClr val="551561"/>
                </a:solidFill>
              </a:rPr>
              <a:t>Docker! Dockerize your work!</a:t>
            </a:r>
            <a:endParaRPr sz="1500" b="1">
              <a:solidFill>
                <a:srgbClr val="551561"/>
              </a:solidFill>
            </a:endParaRPr>
          </a:p>
          <a:p>
            <a:pPr marL="0" lvl="0" indent="0" algn="ctr" rtl="0">
              <a:lnSpc>
                <a:spcPct val="100000"/>
              </a:lnSpc>
              <a:spcBef>
                <a:spcPts val="0"/>
              </a:spcBef>
              <a:spcAft>
                <a:spcPts val="0"/>
              </a:spcAft>
              <a:buNone/>
            </a:pPr>
            <a:r>
              <a:rPr lang="en">
                <a:solidFill>
                  <a:srgbClr val="FFFFFF"/>
                </a:solidFill>
              </a:rPr>
              <a:t> Docker allows for the containerization of code so models and processes can run on any computer with no dependency or environment complications. </a:t>
            </a:r>
            <a:endParaRPr>
              <a:solidFill>
                <a:srgbClr val="FFFFFF"/>
              </a:solidFill>
            </a:endParaRPr>
          </a:p>
          <a:p>
            <a:pPr marL="0" lvl="0" indent="0" algn="ctr" rtl="0">
              <a:lnSpc>
                <a:spcPct val="100000"/>
              </a:lnSpc>
              <a:spcBef>
                <a:spcPts val="0"/>
              </a:spcBef>
              <a:spcAft>
                <a:spcPts val="0"/>
              </a:spcAft>
              <a:buNone/>
            </a:pPr>
            <a:r>
              <a:rPr lang="en">
                <a:solidFill>
                  <a:srgbClr val="FFFFFF"/>
                </a:solidFill>
              </a:rPr>
              <a:t>(</a:t>
            </a:r>
            <a:r>
              <a:rPr lang="en">
                <a:solidFill>
                  <a:schemeClr val="lt1"/>
                </a:solidFill>
              </a:rPr>
              <a:t>Containers also provide flexibility in Virtual Environments. For example, PySpark can be used locally with no-fuss within a docker container.)</a:t>
            </a:r>
            <a:endParaRPr>
              <a:solidFill>
                <a:srgbClr val="FFFFFF"/>
              </a:solidFill>
            </a:endParaRPr>
          </a:p>
          <a:p>
            <a:pPr marL="0" lvl="0" indent="0" algn="ctr" rtl="0">
              <a:lnSpc>
                <a:spcPct val="100000"/>
              </a:lnSpc>
              <a:spcBef>
                <a:spcPts val="0"/>
              </a:spcBef>
              <a:spcAft>
                <a:spcPts val="0"/>
              </a:spcAft>
              <a:buNone/>
            </a:pPr>
            <a:endParaRPr sz="500">
              <a:solidFill>
                <a:srgbClr val="FFFFFF"/>
              </a:solidFill>
            </a:endParaRPr>
          </a:p>
          <a:p>
            <a:pPr marL="0" lvl="0" indent="0" algn="ctr" rtl="0">
              <a:lnSpc>
                <a:spcPct val="100000"/>
              </a:lnSpc>
              <a:spcBef>
                <a:spcPts val="0"/>
              </a:spcBef>
              <a:spcAft>
                <a:spcPts val="0"/>
              </a:spcAft>
              <a:buNone/>
            </a:pPr>
            <a:r>
              <a:rPr lang="en">
                <a:solidFill>
                  <a:srgbClr val="FFFFFF"/>
                </a:solidFill>
              </a:rPr>
              <a:t>“Ultimate CheatSheet” Link - </a:t>
            </a:r>
            <a:r>
              <a:rPr lang="en" sz="1100" u="sng">
                <a:solidFill>
                  <a:schemeClr val="hlink"/>
                </a:solidFill>
                <a:hlinkClick r:id="rId3"/>
              </a:rPr>
              <a:t>http://dockerlabs.collabnix.com/docker/cheatsheet/</a:t>
            </a:r>
            <a:r>
              <a:rPr lang="en">
                <a:solidFill>
                  <a:srgbClr val="FFFFFF"/>
                </a:solidFill>
              </a:rPr>
              <a:t> </a:t>
            </a:r>
            <a:endParaRPr>
              <a:solidFill>
                <a:srgbClr val="FFFFFF"/>
              </a:solidFill>
            </a:endParaRPr>
          </a:p>
          <a:p>
            <a:pPr marL="0" lvl="0" indent="0" algn="ctr" rtl="0">
              <a:lnSpc>
                <a:spcPct val="100000"/>
              </a:lnSpc>
              <a:spcBef>
                <a:spcPts val="0"/>
              </a:spcBef>
              <a:spcAft>
                <a:spcPts val="0"/>
              </a:spcAft>
              <a:buNone/>
            </a:pPr>
            <a:endParaRPr sz="1600">
              <a:solidFill>
                <a:srgbClr val="FFFFFF"/>
              </a:solidFill>
            </a:endParaRPr>
          </a:p>
          <a:p>
            <a:pPr marL="0" lvl="0" indent="0" algn="ctr" rtl="0">
              <a:lnSpc>
                <a:spcPct val="100000"/>
              </a:lnSpc>
              <a:spcBef>
                <a:spcPts val="0"/>
              </a:spcBef>
              <a:spcAft>
                <a:spcPts val="0"/>
              </a:spcAft>
              <a:buNone/>
            </a:pPr>
            <a:r>
              <a:rPr lang="en" b="1">
                <a:solidFill>
                  <a:srgbClr val="551561"/>
                </a:solidFill>
              </a:rPr>
              <a:t>Develop out a Full-Fledge API or Cloud Service Application</a:t>
            </a:r>
            <a:endParaRPr b="1">
              <a:solidFill>
                <a:srgbClr val="55156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12"/>
        <p:cNvGrpSpPr/>
        <p:nvPr/>
      </p:nvGrpSpPr>
      <p:grpSpPr>
        <a:xfrm>
          <a:off x="0" y="0"/>
          <a:ext cx="0" cy="0"/>
          <a:chOff x="0" y="0"/>
          <a:chExt cx="0" cy="0"/>
        </a:xfrm>
      </p:grpSpPr>
      <p:sp>
        <p:nvSpPr>
          <p:cNvPr id="713" name="Google Shape;713;p66"/>
          <p:cNvSpPr txBox="1">
            <a:spLocks noGrp="1"/>
          </p:cNvSpPr>
          <p:nvPr>
            <p:ph type="body" idx="4294967295"/>
          </p:nvPr>
        </p:nvSpPr>
        <p:spPr>
          <a:xfrm>
            <a:off x="463725" y="1936338"/>
            <a:ext cx="3879600" cy="2975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550" u="sng" dirty="0" err="1">
                <a:solidFill>
                  <a:schemeClr val="lt1"/>
                </a:solidFill>
              </a:rPr>
              <a:t>Dockerfiles</a:t>
            </a:r>
            <a:endParaRPr lang="en-US" sz="1550" u="sng" dirty="0">
              <a:solidFill>
                <a:schemeClr val="lt1"/>
              </a:solidFill>
            </a:endParaRPr>
          </a:p>
          <a:p>
            <a:pPr marL="0" lvl="0" indent="0" algn="ctr" rtl="0">
              <a:lnSpc>
                <a:spcPct val="100000"/>
              </a:lnSpc>
              <a:spcBef>
                <a:spcPts val="0"/>
              </a:spcBef>
              <a:spcAft>
                <a:spcPts val="0"/>
              </a:spcAft>
              <a:buNone/>
            </a:pPr>
            <a:endParaRPr lang="en-US" sz="1550" u="sng" dirty="0">
              <a:solidFill>
                <a:schemeClr val="lt1"/>
              </a:solidFill>
            </a:endParaRPr>
          </a:p>
          <a:p>
            <a:pPr marL="0" lvl="0" indent="0" algn="ctr" rtl="0">
              <a:lnSpc>
                <a:spcPct val="100000"/>
              </a:lnSpc>
              <a:spcBef>
                <a:spcPts val="0"/>
              </a:spcBef>
              <a:spcAft>
                <a:spcPts val="0"/>
              </a:spcAft>
              <a:buNone/>
            </a:pPr>
            <a:r>
              <a:rPr lang="en-US" sz="1550" dirty="0">
                <a:solidFill>
                  <a:schemeClr val="lt1"/>
                </a:solidFill>
              </a:rPr>
              <a:t>Sometimes you will be able to leverage an officially maintained image built around your framework of choice that will have most dependencies preinstalled.</a:t>
            </a:r>
          </a:p>
          <a:p>
            <a:pPr marL="0" lvl="0" indent="0" algn="ctr" rtl="0">
              <a:lnSpc>
                <a:spcPct val="100000"/>
              </a:lnSpc>
              <a:spcBef>
                <a:spcPts val="0"/>
              </a:spcBef>
              <a:spcAft>
                <a:spcPts val="0"/>
              </a:spcAft>
              <a:buNone/>
            </a:pPr>
            <a:endParaRPr lang="en-US" sz="1550" dirty="0">
              <a:solidFill>
                <a:schemeClr val="lt1"/>
              </a:solidFill>
            </a:endParaRPr>
          </a:p>
          <a:p>
            <a:pPr marL="0" lvl="0" indent="0" algn="ctr" rtl="0">
              <a:lnSpc>
                <a:spcPct val="100000"/>
              </a:lnSpc>
              <a:spcBef>
                <a:spcPts val="0"/>
              </a:spcBef>
              <a:spcAft>
                <a:spcPts val="0"/>
              </a:spcAft>
              <a:buNone/>
            </a:pPr>
            <a:r>
              <a:rPr lang="en-US" sz="1550" dirty="0">
                <a:solidFill>
                  <a:schemeClr val="lt1"/>
                </a:solidFill>
              </a:rPr>
              <a:t>Other times you will have to create a </a:t>
            </a:r>
            <a:r>
              <a:rPr lang="en-US" sz="1550" dirty="0" err="1">
                <a:solidFill>
                  <a:schemeClr val="lt1"/>
                </a:solidFill>
              </a:rPr>
              <a:t>Dockerfile</a:t>
            </a:r>
            <a:r>
              <a:rPr lang="en-US" sz="1550" dirty="0">
                <a:solidFill>
                  <a:schemeClr val="lt1"/>
                </a:solidFill>
              </a:rPr>
              <a:t> from scratch.</a:t>
            </a:r>
            <a:endParaRPr dirty="0">
              <a:solidFill>
                <a:schemeClr val="lt1"/>
              </a:solidFill>
            </a:endParaRPr>
          </a:p>
          <a:p>
            <a:pPr marL="0" lvl="0" indent="0" algn="ctr" rtl="0">
              <a:lnSpc>
                <a:spcPct val="100000"/>
              </a:lnSpc>
              <a:spcBef>
                <a:spcPts val="0"/>
              </a:spcBef>
              <a:spcAft>
                <a:spcPts val="0"/>
              </a:spcAft>
              <a:buNone/>
            </a:pPr>
            <a:endParaRPr sz="650" dirty="0">
              <a:solidFill>
                <a:srgbClr val="FFFFFF"/>
              </a:solidFill>
            </a:endParaRPr>
          </a:p>
        </p:txBody>
      </p:sp>
      <p:sp>
        <p:nvSpPr>
          <p:cNvPr id="714" name="Google Shape;714;p66"/>
          <p:cNvSpPr txBox="1"/>
          <p:nvPr/>
        </p:nvSpPr>
        <p:spPr>
          <a:xfrm>
            <a:off x="2892928" y="1252926"/>
            <a:ext cx="3183794" cy="384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50" b="1" i="1" u="sng" dirty="0">
                <a:solidFill>
                  <a:srgbClr val="551561"/>
                </a:solidFill>
                <a:latin typeface="Nunito"/>
                <a:ea typeface="Nunito"/>
                <a:cs typeface="Nunito"/>
                <a:sym typeface="Nunito"/>
              </a:rPr>
              <a:t>Containerizing your work</a:t>
            </a:r>
            <a:endParaRPr sz="1800" dirty="0">
              <a:latin typeface="Nunito"/>
              <a:ea typeface="Nunito"/>
              <a:cs typeface="Nunito"/>
              <a:sym typeface="Nunito"/>
            </a:endParaRPr>
          </a:p>
        </p:txBody>
      </p:sp>
      <p:sp>
        <p:nvSpPr>
          <p:cNvPr id="715" name="Google Shape;715;p66"/>
          <p:cNvSpPr txBox="1">
            <a:spLocks noGrp="1"/>
          </p:cNvSpPr>
          <p:nvPr>
            <p:ph type="title"/>
          </p:nvPr>
        </p:nvSpPr>
        <p:spPr>
          <a:xfrm>
            <a:off x="1804800" y="652175"/>
            <a:ext cx="55344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dirty="0"/>
              <a:t>Docker</a:t>
            </a:r>
            <a:endParaRPr sz="2700" dirty="0"/>
          </a:p>
        </p:txBody>
      </p:sp>
      <p:pic>
        <p:nvPicPr>
          <p:cNvPr id="1026" name="Picture 2" descr="Home - Docker">
            <a:extLst>
              <a:ext uri="{FF2B5EF4-FFF2-40B4-BE49-F238E27FC236}">
                <a16:creationId xmlns:a16="http://schemas.microsoft.com/office/drawing/2014/main" id="{C0E58118-0736-372B-6EE8-22E8203C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679" y="1936338"/>
            <a:ext cx="25717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456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20"/>
        <p:cNvGrpSpPr/>
        <p:nvPr/>
      </p:nvGrpSpPr>
      <p:grpSpPr>
        <a:xfrm>
          <a:off x="0" y="0"/>
          <a:ext cx="0" cy="0"/>
          <a:chOff x="0" y="0"/>
          <a:chExt cx="0" cy="0"/>
        </a:xfrm>
      </p:grpSpPr>
      <p:sp>
        <p:nvSpPr>
          <p:cNvPr id="721" name="Google Shape;721;p67"/>
          <p:cNvSpPr txBox="1">
            <a:spLocks noGrp="1"/>
          </p:cNvSpPr>
          <p:nvPr>
            <p:ph type="body" idx="1"/>
          </p:nvPr>
        </p:nvSpPr>
        <p:spPr>
          <a:xfrm>
            <a:off x="805050" y="2257250"/>
            <a:ext cx="7550400" cy="1776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rPr>
              <a:t>Your models have been designed specifically to meet your client’s needs. </a:t>
            </a:r>
            <a:endParaRPr sz="1550">
              <a:solidFill>
                <a:srgbClr val="FFFFFF"/>
              </a:solidFill>
            </a:endParaRPr>
          </a:p>
          <a:p>
            <a:pPr marL="0" lvl="0" indent="0" algn="ctr" rtl="0">
              <a:lnSpc>
                <a:spcPct val="100000"/>
              </a:lnSpc>
              <a:spcBef>
                <a:spcPts val="0"/>
              </a:spcBef>
              <a:spcAft>
                <a:spcPts val="0"/>
              </a:spcAft>
              <a:buNone/>
            </a:pPr>
            <a:endParaRPr sz="1550">
              <a:solidFill>
                <a:srgbClr val="FFFFFF"/>
              </a:solidFill>
            </a:endParaRPr>
          </a:p>
          <a:p>
            <a:pPr marL="0" lvl="0" indent="0" algn="ctr" rtl="0">
              <a:lnSpc>
                <a:spcPct val="100000"/>
              </a:lnSpc>
              <a:spcBef>
                <a:spcPts val="0"/>
              </a:spcBef>
              <a:spcAft>
                <a:spcPts val="0"/>
              </a:spcAft>
              <a:buNone/>
            </a:pPr>
            <a:r>
              <a:rPr lang="en" sz="1550">
                <a:solidFill>
                  <a:srgbClr val="FFFFFF"/>
                </a:solidFill>
              </a:rPr>
              <a:t>Your demo or UI has been designed to best showcase interactive features and use cases for the model and data you’ve dealt with for the client. (From visualizations to model outputs and interpretation.)</a:t>
            </a:r>
            <a:endParaRPr sz="1550">
              <a:solidFill>
                <a:srgbClr val="FFFFFF"/>
              </a:solidFill>
            </a:endParaRPr>
          </a:p>
          <a:p>
            <a:pPr marL="0" lvl="0" indent="0" algn="ctr" rtl="0">
              <a:lnSpc>
                <a:spcPct val="100000"/>
              </a:lnSpc>
              <a:spcBef>
                <a:spcPts val="0"/>
              </a:spcBef>
              <a:spcAft>
                <a:spcPts val="0"/>
              </a:spcAft>
              <a:buNone/>
            </a:pPr>
            <a:endParaRPr sz="1350">
              <a:solidFill>
                <a:srgbClr val="FFFFFF"/>
              </a:solidFill>
            </a:endParaRPr>
          </a:p>
          <a:p>
            <a:pPr marL="0" lvl="0" indent="0" algn="ctr" rtl="0">
              <a:lnSpc>
                <a:spcPct val="100000"/>
              </a:lnSpc>
              <a:spcBef>
                <a:spcPts val="0"/>
              </a:spcBef>
              <a:spcAft>
                <a:spcPts val="0"/>
              </a:spcAft>
              <a:buNone/>
            </a:pPr>
            <a:r>
              <a:rPr lang="en" sz="1550">
                <a:solidFill>
                  <a:srgbClr val="FFFFFF"/>
                </a:solidFill>
              </a:rPr>
              <a:t>By this point, your customer should be all in.</a:t>
            </a:r>
            <a:endParaRPr sz="1550">
              <a:solidFill>
                <a:srgbClr val="FFFFFF"/>
              </a:solidFill>
            </a:endParaRPr>
          </a:p>
        </p:txBody>
      </p:sp>
      <p:sp>
        <p:nvSpPr>
          <p:cNvPr id="722" name="Google Shape;722;p67"/>
          <p:cNvSpPr txBox="1"/>
          <p:nvPr/>
        </p:nvSpPr>
        <p:spPr>
          <a:xfrm>
            <a:off x="2375475" y="1650825"/>
            <a:ext cx="4544100" cy="47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50" i="1" u="sng">
                <a:solidFill>
                  <a:schemeClr val="accent4"/>
                </a:solidFill>
                <a:latin typeface="Roboto"/>
                <a:ea typeface="Roboto"/>
                <a:cs typeface="Roboto"/>
                <a:sym typeface="Roboto"/>
              </a:rPr>
              <a:t>Promoting &amp; Selling your Work</a:t>
            </a:r>
            <a:endParaRPr>
              <a:latin typeface="Nunito"/>
              <a:ea typeface="Nunito"/>
              <a:cs typeface="Nunito"/>
              <a:sym typeface="Nunito"/>
            </a:endParaRPr>
          </a:p>
        </p:txBody>
      </p:sp>
      <p:sp>
        <p:nvSpPr>
          <p:cNvPr id="723" name="Google Shape;723;p67"/>
          <p:cNvSpPr txBox="1">
            <a:spLocks noGrp="1"/>
          </p:cNvSpPr>
          <p:nvPr>
            <p:ph type="title"/>
          </p:nvPr>
        </p:nvSpPr>
        <p:spPr>
          <a:xfrm>
            <a:off x="1758225" y="1028700"/>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Nunito"/>
                <a:ea typeface="Nunito"/>
                <a:cs typeface="Nunito"/>
                <a:sym typeface="Nunito"/>
              </a:rPr>
              <a:t>Enhancing, Selling, &amp; Delivering</a:t>
            </a:r>
            <a:endParaRPr sz="2500">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727"/>
        <p:cNvGrpSpPr/>
        <p:nvPr/>
      </p:nvGrpSpPr>
      <p:grpSpPr>
        <a:xfrm>
          <a:off x="0" y="0"/>
          <a:ext cx="0" cy="0"/>
          <a:chOff x="0" y="0"/>
          <a:chExt cx="0" cy="0"/>
        </a:xfrm>
      </p:grpSpPr>
      <p:sp>
        <p:nvSpPr>
          <p:cNvPr id="728" name="Google Shape;728;p68"/>
          <p:cNvSpPr txBox="1">
            <a:spLocks noGrp="1"/>
          </p:cNvSpPr>
          <p:nvPr>
            <p:ph type="title"/>
          </p:nvPr>
        </p:nvSpPr>
        <p:spPr>
          <a:xfrm>
            <a:off x="1737600" y="541175"/>
            <a:ext cx="5668800" cy="6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Enhancing, Selling, &amp; Delivering</a:t>
            </a:r>
            <a:endParaRPr sz="2700"/>
          </a:p>
        </p:txBody>
      </p:sp>
      <p:sp>
        <p:nvSpPr>
          <p:cNvPr id="729" name="Google Shape;729;p68"/>
          <p:cNvSpPr txBox="1">
            <a:spLocks noGrp="1"/>
          </p:cNvSpPr>
          <p:nvPr>
            <p:ph type="body" idx="4294967295"/>
          </p:nvPr>
        </p:nvSpPr>
        <p:spPr>
          <a:xfrm>
            <a:off x="5132625" y="1770475"/>
            <a:ext cx="3259800" cy="2640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2"/>
                </a:solidFill>
              </a:rPr>
              <a:t>The magic of the “Black Box” has worn off; clients want to know what’s going on inside the models, even if they don’t quite understand.</a:t>
            </a:r>
            <a:endParaRPr sz="1100">
              <a:solidFill>
                <a:schemeClr val="lt2"/>
              </a:solidFill>
            </a:endParaRPr>
          </a:p>
          <a:p>
            <a:pPr marL="0" lvl="0" indent="0" algn="ctr" rtl="0">
              <a:lnSpc>
                <a:spcPct val="100000"/>
              </a:lnSpc>
              <a:spcBef>
                <a:spcPts val="0"/>
              </a:spcBef>
              <a:spcAft>
                <a:spcPts val="0"/>
              </a:spcAft>
              <a:buNone/>
            </a:pPr>
            <a:endParaRPr sz="1100">
              <a:solidFill>
                <a:srgbClr val="000000"/>
              </a:solidFill>
            </a:endParaRPr>
          </a:p>
          <a:p>
            <a:pPr marL="0" lvl="0" indent="0" algn="ctr" rtl="0">
              <a:lnSpc>
                <a:spcPct val="100000"/>
              </a:lnSpc>
              <a:spcBef>
                <a:spcPts val="0"/>
              </a:spcBef>
              <a:spcAft>
                <a:spcPts val="0"/>
              </a:spcAft>
              <a:buNone/>
            </a:pPr>
            <a:r>
              <a:rPr lang="en" sz="1100" i="1" u="sng">
                <a:solidFill>
                  <a:srgbClr val="FFFFFF"/>
                </a:solidFill>
              </a:rPr>
              <a:t>Most clients will not buy into concepts they cannot grasp.</a:t>
            </a:r>
            <a:endParaRPr sz="1100" i="1" u="sng">
              <a:solidFill>
                <a:srgbClr val="FFFFFF"/>
              </a:solidFill>
            </a:endParaRPr>
          </a:p>
          <a:p>
            <a:pPr marL="0" lvl="0" indent="0" algn="l" rtl="0">
              <a:lnSpc>
                <a:spcPct val="100000"/>
              </a:lnSpc>
              <a:spcBef>
                <a:spcPts val="0"/>
              </a:spcBef>
              <a:spcAft>
                <a:spcPts val="0"/>
              </a:spcAft>
              <a:buNone/>
            </a:pPr>
            <a:endParaRPr sz="1400">
              <a:solidFill>
                <a:srgbClr val="000000"/>
              </a:solidFill>
            </a:endParaRPr>
          </a:p>
          <a:p>
            <a:pPr marL="0" lvl="0" indent="0" algn="ctr" rtl="0">
              <a:lnSpc>
                <a:spcPct val="100000"/>
              </a:lnSpc>
              <a:spcBef>
                <a:spcPts val="0"/>
              </a:spcBef>
              <a:spcAft>
                <a:spcPts val="0"/>
              </a:spcAft>
              <a:buNone/>
            </a:pPr>
            <a:r>
              <a:rPr lang="en" sz="1100">
                <a:solidFill>
                  <a:schemeClr val="lt2"/>
                </a:solidFill>
              </a:rPr>
              <a:t>Develop ways of explaining how your model functions in non-technical terms. </a:t>
            </a:r>
            <a:br>
              <a:rPr lang="en" sz="1100">
                <a:solidFill>
                  <a:schemeClr val="lt2"/>
                </a:solidFill>
              </a:rPr>
            </a:br>
            <a:r>
              <a:rPr lang="en" sz="1100">
                <a:solidFill>
                  <a:schemeClr val="lt2"/>
                </a:solidFill>
              </a:rPr>
              <a:t>Keep it simple, but don’t talk down.</a:t>
            </a:r>
            <a:endParaRPr sz="1100">
              <a:solidFill>
                <a:schemeClr val="lt2"/>
              </a:solidFill>
            </a:endParaRPr>
          </a:p>
          <a:p>
            <a:pPr marL="0" lvl="0" indent="0" algn="ctr" rtl="0">
              <a:lnSpc>
                <a:spcPct val="100000"/>
              </a:lnSpc>
              <a:spcBef>
                <a:spcPts val="0"/>
              </a:spcBef>
              <a:spcAft>
                <a:spcPts val="0"/>
              </a:spcAft>
              <a:buNone/>
            </a:pPr>
            <a:endParaRPr sz="1100">
              <a:solidFill>
                <a:srgbClr val="000000"/>
              </a:solidFill>
            </a:endParaRPr>
          </a:p>
          <a:p>
            <a:pPr marL="0" lvl="0" indent="0" algn="ctr" rtl="0">
              <a:lnSpc>
                <a:spcPct val="100000"/>
              </a:lnSpc>
              <a:spcBef>
                <a:spcPts val="0"/>
              </a:spcBef>
              <a:spcAft>
                <a:spcPts val="0"/>
              </a:spcAft>
              <a:buNone/>
            </a:pPr>
            <a:r>
              <a:rPr lang="en" sz="1100" i="1" u="sng">
                <a:solidFill>
                  <a:srgbClr val="FFFFFF"/>
                </a:solidFill>
              </a:rPr>
              <a:t>Explaining technical work in a manner the client can follow is crucial to getting their full support for future development.</a:t>
            </a:r>
            <a:endParaRPr sz="1100" i="1" u="sng">
              <a:solidFill>
                <a:srgbClr val="FFFFFF"/>
              </a:solidFill>
            </a:endParaRPr>
          </a:p>
          <a:p>
            <a:pPr marL="0" lvl="0" indent="0" algn="l" rtl="0">
              <a:spcBef>
                <a:spcPts val="0"/>
              </a:spcBef>
              <a:spcAft>
                <a:spcPts val="1600"/>
              </a:spcAft>
              <a:buNone/>
            </a:pPr>
            <a:endParaRPr sz="1050">
              <a:solidFill>
                <a:srgbClr val="3C4043"/>
              </a:solidFill>
              <a:highlight>
                <a:srgbClr val="FFFFFF"/>
              </a:highlight>
              <a:latin typeface="Roboto"/>
              <a:ea typeface="Roboto"/>
              <a:cs typeface="Roboto"/>
              <a:sym typeface="Roboto"/>
            </a:endParaRPr>
          </a:p>
        </p:txBody>
      </p:sp>
      <p:sp>
        <p:nvSpPr>
          <p:cNvPr id="730" name="Google Shape;730;p68"/>
          <p:cNvSpPr txBox="1"/>
          <p:nvPr/>
        </p:nvSpPr>
        <p:spPr>
          <a:xfrm>
            <a:off x="3193338" y="1185075"/>
            <a:ext cx="2745600" cy="39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50" b="1" i="1" u="sng">
                <a:solidFill>
                  <a:srgbClr val="551561"/>
                </a:solidFill>
                <a:latin typeface="Roboto"/>
                <a:ea typeface="Roboto"/>
                <a:cs typeface="Roboto"/>
                <a:sym typeface="Roboto"/>
              </a:rPr>
              <a:t>Promote your own work!</a:t>
            </a:r>
            <a:endParaRPr sz="1550" b="1" i="1" u="sng">
              <a:solidFill>
                <a:srgbClr val="551561"/>
              </a:solidFill>
              <a:latin typeface="Roboto"/>
              <a:ea typeface="Roboto"/>
              <a:cs typeface="Roboto"/>
              <a:sym typeface="Roboto"/>
            </a:endParaRPr>
          </a:p>
          <a:p>
            <a:pPr marL="0" lvl="0" indent="0" algn="l" rtl="0">
              <a:spcBef>
                <a:spcPts val="0"/>
              </a:spcBef>
              <a:spcAft>
                <a:spcPts val="0"/>
              </a:spcAft>
              <a:buNone/>
            </a:pPr>
            <a:endParaRPr>
              <a:latin typeface="Nunito"/>
              <a:ea typeface="Nunito"/>
              <a:cs typeface="Nunito"/>
              <a:sym typeface="Nunito"/>
            </a:endParaRPr>
          </a:p>
        </p:txBody>
      </p:sp>
      <p:sp>
        <p:nvSpPr>
          <p:cNvPr id="731" name="Google Shape;731;p68"/>
          <p:cNvSpPr txBox="1"/>
          <p:nvPr/>
        </p:nvSpPr>
        <p:spPr>
          <a:xfrm>
            <a:off x="1178338" y="1681675"/>
            <a:ext cx="3123000" cy="20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Nunito"/>
                <a:ea typeface="Nunito"/>
                <a:cs typeface="Nunito"/>
                <a:sym typeface="Nunito"/>
              </a:rPr>
              <a:t>Champion your own models!</a:t>
            </a:r>
            <a:endParaRPr sz="1100">
              <a:solidFill>
                <a:schemeClr val="lt2"/>
              </a:solidFill>
              <a:latin typeface="Nunito"/>
              <a:ea typeface="Nunito"/>
              <a:cs typeface="Nunito"/>
              <a:sym typeface="Nunito"/>
            </a:endParaRPr>
          </a:p>
          <a:p>
            <a:pPr marL="0" lvl="0" indent="0" algn="ctr" rtl="0">
              <a:spcBef>
                <a:spcPts val="0"/>
              </a:spcBef>
              <a:spcAft>
                <a:spcPts val="0"/>
              </a:spcAft>
              <a:buNone/>
            </a:pPr>
            <a:endParaRPr sz="1100">
              <a:latin typeface="Nunito"/>
              <a:ea typeface="Nunito"/>
              <a:cs typeface="Nunito"/>
              <a:sym typeface="Nunito"/>
            </a:endParaRPr>
          </a:p>
          <a:p>
            <a:pPr marL="0" lvl="0" indent="0" algn="ctr" rtl="0">
              <a:spcBef>
                <a:spcPts val="0"/>
              </a:spcBef>
              <a:spcAft>
                <a:spcPts val="0"/>
              </a:spcAft>
              <a:buNone/>
            </a:pPr>
            <a:r>
              <a:rPr lang="en" sz="1100">
                <a:solidFill>
                  <a:schemeClr val="lt1"/>
                </a:solidFill>
                <a:latin typeface="Nunito"/>
                <a:ea typeface="Nunito"/>
                <a:cs typeface="Nunito"/>
                <a:sym typeface="Nunito"/>
              </a:rPr>
              <a:t>Defend your model’s uses and applications -- </a:t>
            </a:r>
            <a:r>
              <a:rPr lang="en" sz="1100" i="1" u="sng">
                <a:solidFill>
                  <a:schemeClr val="lt1"/>
                </a:solidFill>
                <a:latin typeface="Nunito"/>
                <a:ea typeface="Nunito"/>
                <a:cs typeface="Nunito"/>
                <a:sym typeface="Nunito"/>
              </a:rPr>
              <a:t>think broadly in scope</a:t>
            </a:r>
            <a:r>
              <a:rPr lang="en" sz="1100">
                <a:solidFill>
                  <a:schemeClr val="lt1"/>
                </a:solidFill>
                <a:latin typeface="Nunito"/>
                <a:ea typeface="Nunito"/>
                <a:cs typeface="Nunito"/>
                <a:sym typeface="Nunito"/>
              </a:rPr>
              <a:t>.</a:t>
            </a:r>
            <a:endParaRPr sz="1100">
              <a:solidFill>
                <a:schemeClr val="lt1"/>
              </a:solidFill>
              <a:latin typeface="Nunito"/>
              <a:ea typeface="Nunito"/>
              <a:cs typeface="Nunito"/>
              <a:sym typeface="Nunito"/>
            </a:endParaRPr>
          </a:p>
          <a:p>
            <a:pPr marL="0" lvl="0" indent="0" algn="ctr" rtl="0">
              <a:spcBef>
                <a:spcPts val="0"/>
              </a:spcBef>
              <a:spcAft>
                <a:spcPts val="0"/>
              </a:spcAft>
              <a:buNone/>
            </a:pPr>
            <a:endParaRPr sz="1100">
              <a:latin typeface="Nunito"/>
              <a:ea typeface="Nunito"/>
              <a:cs typeface="Nunito"/>
              <a:sym typeface="Nunito"/>
            </a:endParaRPr>
          </a:p>
          <a:p>
            <a:pPr marL="0" lvl="0" indent="0" algn="ctr" rtl="0">
              <a:spcBef>
                <a:spcPts val="0"/>
              </a:spcBef>
              <a:spcAft>
                <a:spcPts val="0"/>
              </a:spcAft>
              <a:buNone/>
            </a:pPr>
            <a:r>
              <a:rPr lang="en" sz="1100">
                <a:solidFill>
                  <a:schemeClr val="lt2"/>
                </a:solidFill>
                <a:latin typeface="Nunito"/>
                <a:ea typeface="Nunito"/>
                <a:cs typeface="Nunito"/>
                <a:sym typeface="Nunito"/>
              </a:rPr>
              <a:t>Always look for ways to apply (recycle!) efforts you’ve made to different problems.</a:t>
            </a:r>
            <a:endParaRPr sz="1100">
              <a:solidFill>
                <a:schemeClr val="lt2"/>
              </a:solidFill>
              <a:latin typeface="Nunito"/>
              <a:ea typeface="Nunito"/>
              <a:cs typeface="Nunito"/>
              <a:sym typeface="Nunito"/>
            </a:endParaRPr>
          </a:p>
          <a:p>
            <a:pPr marL="0" lvl="0" indent="0" algn="ctr" rtl="0">
              <a:spcBef>
                <a:spcPts val="0"/>
              </a:spcBef>
              <a:spcAft>
                <a:spcPts val="0"/>
              </a:spcAft>
              <a:buNone/>
            </a:pPr>
            <a:endParaRPr sz="1100">
              <a:latin typeface="Nunito"/>
              <a:ea typeface="Nunito"/>
              <a:cs typeface="Nunito"/>
              <a:sym typeface="Nunito"/>
            </a:endParaRPr>
          </a:p>
          <a:p>
            <a:pPr marL="0" lvl="0" indent="0" algn="ctr" rtl="0">
              <a:spcBef>
                <a:spcPts val="0"/>
              </a:spcBef>
              <a:spcAft>
                <a:spcPts val="0"/>
              </a:spcAft>
              <a:buNone/>
            </a:pPr>
            <a:r>
              <a:rPr lang="en" sz="1100">
                <a:solidFill>
                  <a:schemeClr val="lt1"/>
                </a:solidFill>
                <a:latin typeface="Nunito"/>
                <a:ea typeface="Nunito"/>
                <a:cs typeface="Nunito"/>
                <a:sym typeface="Nunito"/>
              </a:rPr>
              <a:t>Maintain Code &amp; Repo organization! </a:t>
            </a:r>
            <a:br>
              <a:rPr lang="en" sz="1100">
                <a:solidFill>
                  <a:schemeClr val="lt1"/>
                </a:solidFill>
                <a:latin typeface="Nunito"/>
                <a:ea typeface="Nunito"/>
                <a:cs typeface="Nunito"/>
                <a:sym typeface="Nunito"/>
              </a:rPr>
            </a:br>
            <a:r>
              <a:rPr lang="en" sz="1100">
                <a:solidFill>
                  <a:schemeClr val="lt1"/>
                </a:solidFill>
                <a:latin typeface="Nunito"/>
                <a:ea typeface="Nunito"/>
                <a:cs typeface="Nunito"/>
                <a:sym typeface="Nunito"/>
              </a:rPr>
              <a:t>Headers, Comments, Markdown Cells should be used for Notes/Explanations.</a:t>
            </a:r>
            <a:endParaRPr sz="1100">
              <a:solidFill>
                <a:schemeClr val="lt1"/>
              </a:solidFill>
              <a:latin typeface="Nunito"/>
              <a:ea typeface="Nunito"/>
              <a:cs typeface="Nunito"/>
              <a:sym typeface="Nunito"/>
            </a:endParaRPr>
          </a:p>
          <a:p>
            <a:pPr marL="0" lvl="0" indent="0" algn="ctr" rtl="0">
              <a:spcBef>
                <a:spcPts val="0"/>
              </a:spcBef>
              <a:spcAft>
                <a:spcPts val="0"/>
              </a:spcAft>
              <a:buNone/>
            </a:pPr>
            <a:endParaRPr sz="1100">
              <a:solidFill>
                <a:schemeClr val="lt1"/>
              </a:solidFill>
              <a:latin typeface="Nunito"/>
              <a:ea typeface="Nunito"/>
              <a:cs typeface="Nunito"/>
              <a:sym typeface="Nunito"/>
            </a:endParaRPr>
          </a:p>
          <a:p>
            <a:pPr marL="0" lvl="0" indent="0" algn="l" rtl="0">
              <a:spcBef>
                <a:spcPts val="0"/>
              </a:spcBef>
              <a:spcAft>
                <a:spcPts val="0"/>
              </a:spcAft>
              <a:buNone/>
            </a:pPr>
            <a:endParaRPr sz="1100">
              <a:solidFill>
                <a:srgbClr val="222222"/>
              </a:solidFill>
              <a:latin typeface="Nunito"/>
              <a:ea typeface="Nunito"/>
              <a:cs typeface="Nunito"/>
              <a:sym typeface="Nunito"/>
            </a:endParaRPr>
          </a:p>
        </p:txBody>
      </p:sp>
      <p:sp>
        <p:nvSpPr>
          <p:cNvPr id="732" name="Google Shape;732;p68"/>
          <p:cNvSpPr txBox="1"/>
          <p:nvPr/>
        </p:nvSpPr>
        <p:spPr>
          <a:xfrm>
            <a:off x="822988" y="3768788"/>
            <a:ext cx="3833700" cy="74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i="1" u="sng">
                <a:solidFill>
                  <a:schemeClr val="lt2"/>
                </a:solidFill>
                <a:latin typeface="Nunito"/>
                <a:ea typeface="Nunito"/>
                <a:cs typeface="Nunito"/>
                <a:sym typeface="Nunito"/>
              </a:rPr>
              <a:t>Easy-to-Follow visualizations</a:t>
            </a:r>
            <a:r>
              <a:rPr lang="en" sz="1200">
                <a:solidFill>
                  <a:schemeClr val="lt2"/>
                </a:solidFill>
                <a:latin typeface="Nunito"/>
                <a:ea typeface="Nunito"/>
                <a:cs typeface="Nunito"/>
                <a:sym typeface="Nunito"/>
              </a:rPr>
              <a:t> go a </a:t>
            </a:r>
            <a:r>
              <a:rPr lang="en" sz="1200" i="1" u="sng">
                <a:solidFill>
                  <a:schemeClr val="lt2"/>
                </a:solidFill>
                <a:latin typeface="Nunito"/>
                <a:ea typeface="Nunito"/>
                <a:cs typeface="Nunito"/>
                <a:sym typeface="Nunito"/>
              </a:rPr>
              <a:t>very</a:t>
            </a:r>
            <a:r>
              <a:rPr lang="en" sz="1200" i="1">
                <a:solidFill>
                  <a:schemeClr val="lt2"/>
                </a:solidFill>
                <a:latin typeface="Nunito"/>
                <a:ea typeface="Nunito"/>
                <a:cs typeface="Nunito"/>
                <a:sym typeface="Nunito"/>
              </a:rPr>
              <a:t> </a:t>
            </a:r>
            <a:r>
              <a:rPr lang="en" sz="1200">
                <a:solidFill>
                  <a:schemeClr val="lt2"/>
                </a:solidFill>
                <a:latin typeface="Nunito"/>
                <a:ea typeface="Nunito"/>
                <a:cs typeface="Nunito"/>
                <a:sym typeface="Nunito"/>
              </a:rPr>
              <a:t>long way to both explaining your model’s purpose and function and defending your efforts applicability.</a:t>
            </a:r>
            <a:endParaRPr sz="1200">
              <a:solidFill>
                <a:schemeClr val="lt2"/>
              </a:solidFill>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36"/>
        <p:cNvGrpSpPr/>
        <p:nvPr/>
      </p:nvGrpSpPr>
      <p:grpSpPr>
        <a:xfrm>
          <a:off x="0" y="0"/>
          <a:ext cx="0" cy="0"/>
          <a:chOff x="0" y="0"/>
          <a:chExt cx="0" cy="0"/>
        </a:xfrm>
      </p:grpSpPr>
      <p:sp>
        <p:nvSpPr>
          <p:cNvPr id="738" name="Google Shape;738;p69"/>
          <p:cNvSpPr txBox="1">
            <a:spLocks noGrp="1"/>
          </p:cNvSpPr>
          <p:nvPr>
            <p:ph type="title"/>
          </p:nvPr>
        </p:nvSpPr>
        <p:spPr>
          <a:xfrm>
            <a:off x="1682700" y="888100"/>
            <a:ext cx="5778600"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Nunito"/>
                <a:ea typeface="Nunito"/>
                <a:cs typeface="Nunito"/>
                <a:sym typeface="Nunito"/>
              </a:rPr>
              <a:t>Requested Topics!</a:t>
            </a:r>
            <a:endParaRPr sz="2500" dirty="0">
              <a:latin typeface="Nunito"/>
              <a:ea typeface="Nunito"/>
              <a:cs typeface="Nunito"/>
              <a:sym typeface="Nunito"/>
            </a:endParaRPr>
          </a:p>
        </p:txBody>
      </p:sp>
      <p:sp>
        <p:nvSpPr>
          <p:cNvPr id="739" name="Google Shape;739;p69"/>
          <p:cNvSpPr txBox="1">
            <a:spLocks noGrp="1"/>
          </p:cNvSpPr>
          <p:nvPr>
            <p:ph type="body" idx="1"/>
          </p:nvPr>
        </p:nvSpPr>
        <p:spPr>
          <a:xfrm>
            <a:off x="968188" y="2167328"/>
            <a:ext cx="7713994" cy="96583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50" dirty="0">
                <a:solidFill>
                  <a:srgbClr val="FFFFFF"/>
                </a:solidFill>
              </a:rPr>
              <a:t>Any topics that we didn’t cover that you’d like an introduction to?</a:t>
            </a:r>
          </a:p>
          <a:p>
            <a:pPr marL="0" lvl="0" indent="0" algn="ctr" rtl="0">
              <a:lnSpc>
                <a:spcPct val="100000"/>
              </a:lnSpc>
              <a:spcBef>
                <a:spcPts val="0"/>
              </a:spcBef>
              <a:spcAft>
                <a:spcPts val="0"/>
              </a:spcAft>
              <a:buNone/>
            </a:pPr>
            <a:endParaRPr lang="en-US" sz="1250" dirty="0">
              <a:solidFill>
                <a:srgbClr val="FFFFFF"/>
              </a:solidFill>
            </a:endParaRPr>
          </a:p>
          <a:p>
            <a:pPr marL="0" lvl="0" indent="0" algn="ctr" rtl="0">
              <a:lnSpc>
                <a:spcPct val="100000"/>
              </a:lnSpc>
              <a:spcBef>
                <a:spcPts val="0"/>
              </a:spcBef>
              <a:spcAft>
                <a:spcPts val="0"/>
              </a:spcAft>
              <a:buNone/>
            </a:pPr>
            <a:r>
              <a:rPr lang="en-US" sz="1250" dirty="0">
                <a:solidFill>
                  <a:srgbClr val="FFFFFF"/>
                </a:solidFill>
              </a:rPr>
              <a:t>A review or more in depth look of any of the previous topics?</a:t>
            </a:r>
            <a:endParaRPr lang="en-US" sz="1550" dirty="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51561"/>
        </a:solidFill>
        <a:effectLst/>
      </p:bgPr>
    </p:bg>
    <p:spTree>
      <p:nvGrpSpPr>
        <p:cNvPr id="1" name="Shape 743"/>
        <p:cNvGrpSpPr/>
        <p:nvPr/>
      </p:nvGrpSpPr>
      <p:grpSpPr>
        <a:xfrm>
          <a:off x="0" y="0"/>
          <a:ext cx="0" cy="0"/>
          <a:chOff x="0" y="0"/>
          <a:chExt cx="0" cy="0"/>
        </a:xfrm>
      </p:grpSpPr>
      <p:sp>
        <p:nvSpPr>
          <p:cNvPr id="744" name="Google Shape;744;p70"/>
          <p:cNvSpPr txBox="1">
            <a:spLocks noGrp="1"/>
          </p:cNvSpPr>
          <p:nvPr>
            <p:ph type="body" idx="1"/>
          </p:nvPr>
        </p:nvSpPr>
        <p:spPr>
          <a:xfrm>
            <a:off x="784975" y="1929750"/>
            <a:ext cx="3877500" cy="1385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Spinning-Up Basic NLP Models/Tasks with AdaptNLP</a:t>
            </a: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a:solidFill>
                  <a:srgbClr val="FFFFFF"/>
                </a:solidFill>
                <a:latin typeface="Arial"/>
                <a:ea typeface="Arial"/>
                <a:cs typeface="Arial"/>
                <a:sym typeface="Arial"/>
              </a:rPr>
              <a:t>Exploring Data &amp; Running Models in Google Colab</a:t>
            </a:r>
            <a:endParaRPr sz="1550">
              <a:solidFill>
                <a:srgbClr val="FFFFFF"/>
              </a:solidFill>
              <a:latin typeface="Arial"/>
              <a:ea typeface="Arial"/>
              <a:cs typeface="Arial"/>
              <a:sym typeface="Arial"/>
            </a:endParaRPr>
          </a:p>
        </p:txBody>
      </p:sp>
      <p:sp>
        <p:nvSpPr>
          <p:cNvPr id="745" name="Google Shape;745;p70"/>
          <p:cNvSpPr txBox="1">
            <a:spLocks noGrp="1"/>
          </p:cNvSpPr>
          <p:nvPr>
            <p:ph type="title"/>
          </p:nvPr>
        </p:nvSpPr>
        <p:spPr>
          <a:xfrm>
            <a:off x="1416702" y="1203511"/>
            <a:ext cx="6491546" cy="5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u="sng" dirty="0">
                <a:latin typeface="Nunito"/>
                <a:ea typeface="Nunito"/>
                <a:cs typeface="Nunito"/>
                <a:sym typeface="Nunito"/>
              </a:rPr>
              <a:t>Options/ideas for Remaining Course Time</a:t>
            </a:r>
            <a:endParaRPr sz="2500" u="sng" dirty="0">
              <a:latin typeface="Nunito"/>
              <a:ea typeface="Nunito"/>
              <a:cs typeface="Nunito"/>
              <a:sym typeface="Nunito"/>
            </a:endParaRPr>
          </a:p>
        </p:txBody>
      </p:sp>
      <p:sp>
        <p:nvSpPr>
          <p:cNvPr id="746" name="Google Shape;746;p70"/>
          <p:cNvSpPr txBox="1">
            <a:spLocks noGrp="1"/>
          </p:cNvSpPr>
          <p:nvPr>
            <p:ph type="body" idx="1"/>
          </p:nvPr>
        </p:nvSpPr>
        <p:spPr>
          <a:xfrm>
            <a:off x="4779900" y="1929750"/>
            <a:ext cx="3590400" cy="1385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550" dirty="0" err="1">
                <a:solidFill>
                  <a:srgbClr val="FFFFFF"/>
                </a:solidFill>
                <a:latin typeface="Arial"/>
                <a:ea typeface="Arial"/>
                <a:cs typeface="Arial"/>
                <a:sym typeface="Arial"/>
              </a:rPr>
              <a:t>MLOps</a:t>
            </a:r>
            <a:r>
              <a:rPr lang="en-US" sz="1550" dirty="0">
                <a:solidFill>
                  <a:srgbClr val="FFFFFF"/>
                </a:solidFill>
                <a:latin typeface="Arial"/>
                <a:ea typeface="Arial"/>
                <a:cs typeface="Arial"/>
                <a:sym typeface="Arial"/>
              </a:rPr>
              <a:t> topics</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dirty="0">
                <a:solidFill>
                  <a:srgbClr val="FFFFFF"/>
                </a:solidFill>
                <a:latin typeface="Arial"/>
                <a:ea typeface="Arial"/>
                <a:cs typeface="Arial"/>
                <a:sym typeface="Arial"/>
              </a:rPr>
              <a:t>RegEx Practice on Various Strings</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r>
              <a:rPr lang="en" sz="1550" dirty="0">
                <a:latin typeface="Arial"/>
                <a:ea typeface="Arial"/>
                <a:cs typeface="Arial"/>
                <a:sym typeface="Arial"/>
              </a:rPr>
              <a:t>More Visualization Practice!</a:t>
            </a:r>
            <a:endParaRPr sz="1550" dirty="0">
              <a:solidFill>
                <a:srgbClr val="FFFFFF"/>
              </a:solidFill>
              <a:latin typeface="Arial"/>
              <a:ea typeface="Arial"/>
              <a:cs typeface="Arial"/>
              <a:sym typeface="Arial"/>
            </a:endParaRPr>
          </a:p>
          <a:p>
            <a:pPr marL="0" lvl="0" indent="0" algn="ctr" rtl="0">
              <a:lnSpc>
                <a:spcPct val="100000"/>
              </a:lnSpc>
              <a:spcBef>
                <a:spcPts val="0"/>
              </a:spcBef>
              <a:spcAft>
                <a:spcPts val="0"/>
              </a:spcAft>
              <a:buNone/>
            </a:pPr>
            <a:endParaRPr sz="1550" dirty="0">
              <a:solidFill>
                <a:srgbClr val="FFFFFF"/>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0"/>
        <p:cNvGrpSpPr/>
        <p:nvPr/>
      </p:nvGrpSpPr>
      <p:grpSpPr>
        <a:xfrm>
          <a:off x="0" y="0"/>
          <a:ext cx="0" cy="0"/>
          <a:chOff x="0" y="0"/>
          <a:chExt cx="0" cy="0"/>
        </a:xfrm>
      </p:grpSpPr>
      <p:sp>
        <p:nvSpPr>
          <p:cNvPr id="751" name="Google Shape;751;p71"/>
          <p:cNvSpPr txBox="1">
            <a:spLocks noGrp="1"/>
          </p:cNvSpPr>
          <p:nvPr>
            <p:ph type="title"/>
          </p:nvPr>
        </p:nvSpPr>
        <p:spPr>
          <a:xfrm>
            <a:off x="554700" y="785100"/>
            <a:ext cx="8034600" cy="357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Thank You!</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1964850" y="491075"/>
            <a:ext cx="52143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rPr>
              <a:t>Utilizing Subject Matter Experts</a:t>
            </a:r>
            <a:br>
              <a:rPr lang="en" sz="2500">
                <a:solidFill>
                  <a:srgbClr val="FFFFFF"/>
                </a:solidFill>
              </a:rPr>
            </a:br>
            <a:r>
              <a:rPr lang="en" sz="1800">
                <a:solidFill>
                  <a:srgbClr val="FFFFFF"/>
                </a:solidFill>
              </a:rPr>
              <a:t>Data Cleaning Example</a:t>
            </a:r>
            <a:endParaRPr sz="1400">
              <a:solidFill>
                <a:srgbClr val="FFFFFF"/>
              </a:solidFill>
            </a:endParaRPr>
          </a:p>
        </p:txBody>
      </p:sp>
      <p:sp>
        <p:nvSpPr>
          <p:cNvPr id="347" name="Google Shape;347;p29"/>
          <p:cNvSpPr txBox="1"/>
          <p:nvPr/>
        </p:nvSpPr>
        <p:spPr>
          <a:xfrm>
            <a:off x="5150900" y="1339375"/>
            <a:ext cx="3145200" cy="34413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lt1"/>
              </a:buClr>
              <a:buSzPts val="1000"/>
              <a:buFont typeface="Roboto"/>
              <a:buAutoNum type="romanLcPeriod"/>
            </a:pPr>
            <a:r>
              <a:rPr lang="en" sz="1000" b="1">
                <a:solidFill>
                  <a:schemeClr val="lt1"/>
                </a:solidFill>
                <a:latin typeface="Roboto"/>
                <a:ea typeface="Roboto"/>
                <a:cs typeface="Roboto"/>
                <a:sym typeface="Roboto"/>
              </a:rPr>
              <a:t>'Administrative' Group</a:t>
            </a:r>
            <a:endParaRPr sz="1000" b="1">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ADMINISTRATIVE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MESSAGE - SOF/ASAM</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Returned for Recap/Reset</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Returned for Upgrade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RETURNED FOR A/C RETIREMENT</a:t>
            </a:r>
            <a:br>
              <a:rPr lang="en" sz="1000">
                <a:solidFill>
                  <a:schemeClr val="lt1"/>
                </a:solidFill>
                <a:latin typeface="Roboto"/>
                <a:ea typeface="Roboto"/>
                <a:cs typeface="Roboto"/>
                <a:sym typeface="Roboto"/>
              </a:rPr>
            </a:br>
            <a:endParaRPr sz="1000">
              <a:solidFill>
                <a:schemeClr val="lt1"/>
              </a:solidFill>
              <a:latin typeface="Roboto"/>
              <a:ea typeface="Roboto"/>
              <a:cs typeface="Roboto"/>
              <a:sym typeface="Roboto"/>
            </a:endParaRPr>
          </a:p>
          <a:p>
            <a:pPr marL="457200" lvl="0" indent="-292100" algn="l" rtl="0">
              <a:lnSpc>
                <a:spcPct val="115000"/>
              </a:lnSpc>
              <a:spcBef>
                <a:spcPts val="0"/>
              </a:spcBef>
              <a:spcAft>
                <a:spcPts val="0"/>
              </a:spcAft>
              <a:buClr>
                <a:schemeClr val="lt1"/>
              </a:buClr>
              <a:buSzPts val="1000"/>
              <a:buFont typeface="Roboto"/>
              <a:buAutoNum type="romanLcPeriod"/>
            </a:pPr>
            <a:r>
              <a:rPr lang="en" sz="1000" b="1">
                <a:solidFill>
                  <a:schemeClr val="lt1"/>
                </a:solidFill>
                <a:latin typeface="Roboto"/>
                <a:ea typeface="Roboto"/>
                <a:cs typeface="Roboto"/>
                <a:sym typeface="Roboto"/>
              </a:rPr>
              <a:t>'Time-Based' Group</a:t>
            </a:r>
            <a:endParaRPr sz="1000" b="1">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REMOVED FOR TIME CHANGE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REMOVED FOR TIME CHANGE - SCHEDULED MAINTENANCE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OVERHAUL REQUIRED DUE TO LONG-TERM STORAGE</a:t>
            </a:r>
            <a:br>
              <a:rPr lang="en" sz="1000">
                <a:solidFill>
                  <a:schemeClr val="lt1"/>
                </a:solidFill>
                <a:latin typeface="Roboto"/>
                <a:ea typeface="Roboto"/>
                <a:cs typeface="Roboto"/>
                <a:sym typeface="Roboto"/>
              </a:rPr>
            </a:br>
            <a:endParaRPr sz="1000">
              <a:solidFill>
                <a:schemeClr val="lt1"/>
              </a:solidFill>
              <a:latin typeface="Roboto"/>
              <a:ea typeface="Roboto"/>
              <a:cs typeface="Roboto"/>
              <a:sym typeface="Roboto"/>
            </a:endParaRPr>
          </a:p>
          <a:p>
            <a:pPr marL="457200" lvl="0" indent="-292100" algn="l" rtl="0">
              <a:lnSpc>
                <a:spcPct val="115000"/>
              </a:lnSpc>
              <a:spcBef>
                <a:spcPts val="0"/>
              </a:spcBef>
              <a:spcAft>
                <a:spcPts val="0"/>
              </a:spcAft>
              <a:buClr>
                <a:schemeClr val="lt1"/>
              </a:buClr>
              <a:buSzPts val="1000"/>
              <a:buFont typeface="Roboto"/>
              <a:buAutoNum type="romanLcPeriod"/>
            </a:pPr>
            <a:r>
              <a:rPr lang="en" sz="1000" b="1">
                <a:solidFill>
                  <a:schemeClr val="lt1"/>
                </a:solidFill>
                <a:latin typeface="Roboto"/>
                <a:ea typeface="Roboto"/>
                <a:cs typeface="Roboto"/>
                <a:sym typeface="Roboto"/>
              </a:rPr>
              <a:t>'Maintenance-Related Issue' Group</a:t>
            </a:r>
            <a:endParaRPr sz="1000" b="1">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HANDLING DAMAGE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MAINTENANCE DAMAGE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MAINTENANCE INDUCED FAILURE</a:t>
            </a:r>
            <a:endParaRPr sz="1000">
              <a:solidFill>
                <a:schemeClr val="lt1"/>
              </a:solidFill>
              <a:latin typeface="Roboto"/>
              <a:ea typeface="Roboto"/>
              <a:cs typeface="Roboto"/>
              <a:sym typeface="Roboto"/>
            </a:endParaRPr>
          </a:p>
          <a:p>
            <a:pPr marL="914400" lvl="1" indent="-292100" algn="l" rtl="0">
              <a:lnSpc>
                <a:spcPct val="115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INCORRECT PART INSTALLED</a:t>
            </a:r>
            <a:endParaRPr sz="1000" b="1">
              <a:solidFill>
                <a:schemeClr val="lt1"/>
              </a:solidFill>
              <a:latin typeface="Roboto"/>
              <a:ea typeface="Roboto"/>
              <a:cs typeface="Roboto"/>
              <a:sym typeface="Roboto"/>
            </a:endParaRPr>
          </a:p>
        </p:txBody>
      </p:sp>
      <p:sp>
        <p:nvSpPr>
          <p:cNvPr id="348" name="Google Shape;348;p29"/>
          <p:cNvSpPr txBox="1">
            <a:spLocks noGrp="1"/>
          </p:cNvSpPr>
          <p:nvPr>
            <p:ph type="title"/>
          </p:nvPr>
        </p:nvSpPr>
        <p:spPr>
          <a:xfrm>
            <a:off x="377425" y="1341763"/>
            <a:ext cx="4313400" cy="57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u="sng">
                <a:solidFill>
                  <a:srgbClr val="551561"/>
                </a:solidFill>
              </a:rPr>
              <a:t>Joining Classes</a:t>
            </a:r>
            <a:endParaRPr sz="2100" u="sng">
              <a:solidFill>
                <a:srgbClr val="551561"/>
              </a:solidFill>
            </a:endParaRPr>
          </a:p>
        </p:txBody>
      </p:sp>
      <p:sp>
        <p:nvSpPr>
          <p:cNvPr id="349" name="Google Shape;349;p29"/>
          <p:cNvSpPr txBox="1">
            <a:spLocks noGrp="1"/>
          </p:cNvSpPr>
          <p:nvPr>
            <p:ph type="body" idx="4294967295"/>
          </p:nvPr>
        </p:nvSpPr>
        <p:spPr>
          <a:xfrm>
            <a:off x="469675" y="1917475"/>
            <a:ext cx="4128900" cy="29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lt1"/>
                </a:solidFill>
                <a:latin typeface="Maven Pro"/>
                <a:ea typeface="Maven Pro"/>
                <a:cs typeface="Maven Pro"/>
                <a:sym typeface="Maven Pro"/>
              </a:rPr>
              <a:t>A dataset may have a label column with far too many classes (or values) for a model to accurately predict.</a:t>
            </a:r>
            <a:endParaRPr sz="1500">
              <a:solidFill>
                <a:schemeClr val="lt1"/>
              </a:solidFill>
              <a:latin typeface="Maven Pro"/>
              <a:ea typeface="Maven Pro"/>
              <a:cs typeface="Maven Pro"/>
              <a:sym typeface="Maven Pro"/>
            </a:endParaRPr>
          </a:p>
          <a:p>
            <a:pPr marL="0" lvl="0" indent="0" algn="ctr" rtl="0">
              <a:spcBef>
                <a:spcPts val="1600"/>
              </a:spcBef>
              <a:spcAft>
                <a:spcPts val="0"/>
              </a:spcAft>
              <a:buNone/>
            </a:pPr>
            <a:r>
              <a:rPr lang="en" sz="1500">
                <a:solidFill>
                  <a:schemeClr val="lt1"/>
                </a:solidFill>
                <a:latin typeface="Maven Pro"/>
                <a:ea typeface="Maven Pro"/>
                <a:cs typeface="Maven Pro"/>
                <a:sym typeface="Maven Pro"/>
              </a:rPr>
              <a:t>With SME assistance, we were able to join minor (smaller; less frequent) classes into a grouped hierarchy based on similarity.</a:t>
            </a:r>
            <a:endParaRPr sz="900">
              <a:solidFill>
                <a:schemeClr val="lt1"/>
              </a:solidFill>
              <a:latin typeface="Maven Pro"/>
              <a:ea typeface="Maven Pro"/>
              <a:cs typeface="Maven Pro"/>
              <a:sym typeface="Maven Pro"/>
            </a:endParaRPr>
          </a:p>
          <a:p>
            <a:pPr marL="0" lvl="0" indent="0" algn="ctr" rtl="0">
              <a:spcBef>
                <a:spcPts val="1600"/>
              </a:spcBef>
              <a:spcAft>
                <a:spcPts val="1600"/>
              </a:spcAft>
              <a:buNone/>
            </a:pPr>
            <a:r>
              <a:rPr lang="en" sz="1500">
                <a:solidFill>
                  <a:schemeClr val="lt1"/>
                </a:solidFill>
                <a:latin typeface="Maven Pro"/>
                <a:ea typeface="Maven Pro"/>
                <a:cs typeface="Maven Pro"/>
                <a:sym typeface="Maven Pro"/>
              </a:rPr>
              <a:t>This reduced the number of classes in the label column from &gt;50 classes to 14.</a:t>
            </a:r>
            <a:endParaRPr sz="1500">
              <a:solidFill>
                <a:schemeClr val="lt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53"/>
        <p:cNvGrpSpPr/>
        <p:nvPr/>
      </p:nvGrpSpPr>
      <p:grpSpPr>
        <a:xfrm>
          <a:off x="0" y="0"/>
          <a:ext cx="0" cy="0"/>
          <a:chOff x="0" y="0"/>
          <a:chExt cx="0" cy="0"/>
        </a:xfrm>
      </p:grpSpPr>
      <p:sp>
        <p:nvSpPr>
          <p:cNvPr id="354" name="Google Shape;354;p30"/>
          <p:cNvSpPr txBox="1">
            <a:spLocks noGrp="1"/>
          </p:cNvSpPr>
          <p:nvPr>
            <p:ph type="title"/>
          </p:nvPr>
        </p:nvSpPr>
        <p:spPr>
          <a:xfrm>
            <a:off x="1964850" y="491075"/>
            <a:ext cx="52143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Utilizing Subject Matter Experts</a:t>
            </a:r>
            <a:br>
              <a:rPr lang="en" sz="2500"/>
            </a:br>
            <a:r>
              <a:rPr lang="en" sz="1800"/>
              <a:t>Algorithm Analysis Example</a:t>
            </a:r>
            <a:endParaRPr sz="1400">
              <a:solidFill>
                <a:schemeClr val="lt1"/>
              </a:solidFill>
            </a:endParaRPr>
          </a:p>
        </p:txBody>
      </p:sp>
      <p:sp>
        <p:nvSpPr>
          <p:cNvPr id="355" name="Google Shape;355;p30"/>
          <p:cNvSpPr txBox="1">
            <a:spLocks noGrp="1"/>
          </p:cNvSpPr>
          <p:nvPr>
            <p:ph type="title"/>
          </p:nvPr>
        </p:nvSpPr>
        <p:spPr>
          <a:xfrm>
            <a:off x="4203750" y="1521862"/>
            <a:ext cx="44847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solidFill>
                  <a:srgbClr val="551561"/>
                </a:solidFill>
              </a:rPr>
              <a:t>Understanding Consequences of Misclassification</a:t>
            </a:r>
            <a:endParaRPr sz="1800" u="sng">
              <a:solidFill>
                <a:srgbClr val="551561"/>
              </a:solidFill>
            </a:endParaRPr>
          </a:p>
        </p:txBody>
      </p:sp>
      <p:sp>
        <p:nvSpPr>
          <p:cNvPr id="356" name="Google Shape;356;p30"/>
          <p:cNvSpPr txBox="1">
            <a:spLocks noGrp="1"/>
          </p:cNvSpPr>
          <p:nvPr>
            <p:ph type="body" idx="4294967295"/>
          </p:nvPr>
        </p:nvSpPr>
        <p:spPr>
          <a:xfrm>
            <a:off x="4085200" y="2212825"/>
            <a:ext cx="4729200" cy="261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latin typeface="Maven Pro"/>
                <a:ea typeface="Maven Pro"/>
                <a:cs typeface="Maven Pro"/>
                <a:sym typeface="Maven Pro"/>
              </a:rPr>
              <a:t>The figure is of a Correlation Heatmap built from a Multi-Class Confusion Matrix model output.</a:t>
            </a:r>
            <a:endParaRPr sz="900">
              <a:solidFill>
                <a:schemeClr val="lt1"/>
              </a:solidFill>
              <a:latin typeface="Maven Pro"/>
              <a:ea typeface="Maven Pro"/>
              <a:cs typeface="Maven Pro"/>
              <a:sym typeface="Maven Pro"/>
            </a:endParaRPr>
          </a:p>
          <a:p>
            <a:pPr marL="0" lvl="0" indent="0" algn="ctr" rtl="0">
              <a:spcBef>
                <a:spcPts val="1200"/>
              </a:spcBef>
              <a:spcAft>
                <a:spcPts val="0"/>
              </a:spcAft>
              <a:buNone/>
            </a:pPr>
            <a:r>
              <a:rPr lang="en" sz="1400">
                <a:solidFill>
                  <a:schemeClr val="lt1"/>
                </a:solidFill>
                <a:latin typeface="Maven Pro"/>
                <a:ea typeface="Maven Pro"/>
                <a:cs typeface="Maven Pro"/>
                <a:sym typeface="Maven Pro"/>
              </a:rPr>
              <a:t>Review of this graphic enabled us to identify which classes were being misclassified and what they were being misclassified as.</a:t>
            </a:r>
            <a:endParaRPr sz="1400">
              <a:solidFill>
                <a:schemeClr val="lt1"/>
              </a:solidFill>
              <a:latin typeface="Maven Pro"/>
              <a:ea typeface="Maven Pro"/>
              <a:cs typeface="Maven Pro"/>
              <a:sym typeface="Maven Pro"/>
            </a:endParaRPr>
          </a:p>
          <a:p>
            <a:pPr marL="0" lvl="0" indent="0" algn="ctr" rtl="0">
              <a:spcBef>
                <a:spcPts val="1200"/>
              </a:spcBef>
              <a:spcAft>
                <a:spcPts val="1600"/>
              </a:spcAft>
              <a:buNone/>
            </a:pPr>
            <a:r>
              <a:rPr lang="en" sz="1400">
                <a:solidFill>
                  <a:schemeClr val="lt1"/>
                </a:solidFill>
                <a:latin typeface="Maven Pro"/>
                <a:ea typeface="Maven Pro"/>
                <a:cs typeface="Maven Pro"/>
                <a:sym typeface="Maven Pro"/>
              </a:rPr>
              <a:t>In turn, we were able to bring these findings to SMEs who were able to inform us as to whether it makes sense for the model to confuse these classes.</a:t>
            </a:r>
            <a:endParaRPr sz="1400">
              <a:solidFill>
                <a:schemeClr val="lt1"/>
              </a:solidFill>
              <a:latin typeface="Maven Pro"/>
              <a:ea typeface="Maven Pro"/>
              <a:cs typeface="Maven Pro"/>
              <a:sym typeface="Maven Pro"/>
            </a:endParaRPr>
          </a:p>
        </p:txBody>
      </p:sp>
      <p:grpSp>
        <p:nvGrpSpPr>
          <p:cNvPr id="357" name="Google Shape;357;p30"/>
          <p:cNvGrpSpPr/>
          <p:nvPr/>
        </p:nvGrpSpPr>
        <p:grpSpPr>
          <a:xfrm>
            <a:off x="417239" y="1438696"/>
            <a:ext cx="3438210" cy="3386829"/>
            <a:chOff x="5672025" y="1675350"/>
            <a:chExt cx="3100000" cy="3151125"/>
          </a:xfrm>
        </p:grpSpPr>
        <p:sp>
          <p:nvSpPr>
            <p:cNvPr id="358" name="Google Shape;358;p30"/>
            <p:cNvSpPr txBox="1"/>
            <p:nvPr/>
          </p:nvSpPr>
          <p:spPr>
            <a:xfrm>
              <a:off x="5672025" y="4393275"/>
              <a:ext cx="3099900" cy="43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Classes 1-14</a:t>
              </a:r>
              <a:endParaRPr>
                <a:latin typeface="Nunito"/>
                <a:ea typeface="Nunito"/>
                <a:cs typeface="Nunito"/>
                <a:sym typeface="Nunito"/>
              </a:endParaRPr>
            </a:p>
          </p:txBody>
        </p:sp>
        <p:sp>
          <p:nvSpPr>
            <p:cNvPr id="359" name="Google Shape;359;p30"/>
            <p:cNvSpPr txBox="1"/>
            <p:nvPr/>
          </p:nvSpPr>
          <p:spPr>
            <a:xfrm rot="5400000">
              <a:off x="7156825" y="2860575"/>
              <a:ext cx="2797200" cy="43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Nunito"/>
                  <a:ea typeface="Nunito"/>
                  <a:cs typeface="Nunito"/>
                  <a:sym typeface="Nunito"/>
                </a:rPr>
                <a:t>Classes 1-14</a:t>
              </a:r>
              <a:endParaRPr>
                <a:latin typeface="Nunito"/>
                <a:ea typeface="Nunito"/>
                <a:cs typeface="Nunito"/>
                <a:sym typeface="Nunito"/>
              </a:endParaRPr>
            </a:p>
          </p:txBody>
        </p:sp>
        <p:pic>
          <p:nvPicPr>
            <p:cNvPr id="360" name="Google Shape;360;p30"/>
            <p:cNvPicPr preferRelativeResize="0"/>
            <p:nvPr/>
          </p:nvPicPr>
          <p:blipFill rotWithShape="1">
            <a:blip r:embed="rId3">
              <a:alphaModFix/>
            </a:blip>
            <a:srcRect r="23412" b="23629"/>
            <a:stretch/>
          </p:blipFill>
          <p:spPr>
            <a:xfrm>
              <a:off x="5672025" y="1675350"/>
              <a:ext cx="2790874" cy="2794126"/>
            </a:xfrm>
            <a:prstGeom prst="rect">
              <a:avLst/>
            </a:prstGeom>
            <a:noFill/>
            <a:ln w="9525" cap="flat" cmpd="sng">
              <a:solidFill>
                <a:srgbClr val="FFFFFF"/>
              </a:solidFill>
              <a:prstDash val="solid"/>
              <a:round/>
              <a:headEnd type="none" w="sm" len="sm"/>
              <a:tailEnd type="none" w="sm" len="sm"/>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64"/>
        <p:cNvGrpSpPr/>
        <p:nvPr/>
      </p:nvGrpSpPr>
      <p:grpSpPr>
        <a:xfrm>
          <a:off x="0" y="0"/>
          <a:ext cx="0" cy="0"/>
          <a:chOff x="0" y="0"/>
          <a:chExt cx="0" cy="0"/>
        </a:xfrm>
      </p:grpSpPr>
      <p:sp>
        <p:nvSpPr>
          <p:cNvPr id="365" name="Google Shape;365;p31"/>
          <p:cNvSpPr txBox="1">
            <a:spLocks noGrp="1"/>
          </p:cNvSpPr>
          <p:nvPr>
            <p:ph type="title"/>
          </p:nvPr>
        </p:nvSpPr>
        <p:spPr>
          <a:xfrm>
            <a:off x="1964850" y="491075"/>
            <a:ext cx="52143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Utilizing Subject Matter Experts</a:t>
            </a:r>
            <a:br>
              <a:rPr lang="en" sz="2500"/>
            </a:br>
            <a:r>
              <a:rPr lang="en" sz="1800"/>
              <a:t>Algorithm Analysis Example - Zooming In</a:t>
            </a:r>
            <a:endParaRPr sz="1400">
              <a:solidFill>
                <a:schemeClr val="lt1"/>
              </a:solidFill>
            </a:endParaRPr>
          </a:p>
        </p:txBody>
      </p:sp>
      <p:sp>
        <p:nvSpPr>
          <p:cNvPr id="366" name="Google Shape;366;p31"/>
          <p:cNvSpPr txBox="1">
            <a:spLocks noGrp="1"/>
          </p:cNvSpPr>
          <p:nvPr>
            <p:ph type="title"/>
          </p:nvPr>
        </p:nvSpPr>
        <p:spPr>
          <a:xfrm>
            <a:off x="4218550" y="1960849"/>
            <a:ext cx="4484700" cy="57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solidFill>
                  <a:srgbClr val="551561"/>
                </a:solidFill>
              </a:rPr>
              <a:t>Understanding Consequences of Misclassification</a:t>
            </a:r>
            <a:endParaRPr sz="1800" u="sng">
              <a:solidFill>
                <a:srgbClr val="551561"/>
              </a:solidFill>
            </a:endParaRPr>
          </a:p>
        </p:txBody>
      </p:sp>
      <p:sp>
        <p:nvSpPr>
          <p:cNvPr id="367" name="Google Shape;367;p31"/>
          <p:cNvSpPr txBox="1">
            <a:spLocks noGrp="1"/>
          </p:cNvSpPr>
          <p:nvPr>
            <p:ph type="body" idx="4294967295"/>
          </p:nvPr>
        </p:nvSpPr>
        <p:spPr>
          <a:xfrm>
            <a:off x="4100000" y="2651813"/>
            <a:ext cx="4729200" cy="155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latin typeface="Maven Pro"/>
                <a:ea typeface="Maven Pro"/>
                <a:cs typeface="Maven Pro"/>
                <a:sym typeface="Maven Pro"/>
              </a:rPr>
              <a:t>Zooming In: This group of classes is frequently misclassified as each other; but this seems reasonable since each mistaken class essentially means ‘No Fault’.</a:t>
            </a:r>
            <a:endParaRPr sz="900">
              <a:solidFill>
                <a:schemeClr val="lt1"/>
              </a:solidFill>
              <a:latin typeface="Maven Pro"/>
              <a:ea typeface="Maven Pro"/>
              <a:cs typeface="Maven Pro"/>
              <a:sym typeface="Maven Pro"/>
            </a:endParaRPr>
          </a:p>
          <a:p>
            <a:pPr marL="0" lvl="0" indent="0" algn="ctr" rtl="0">
              <a:spcBef>
                <a:spcPts val="1200"/>
              </a:spcBef>
              <a:spcAft>
                <a:spcPts val="1600"/>
              </a:spcAft>
              <a:buNone/>
            </a:pPr>
            <a:r>
              <a:rPr lang="en" sz="1400">
                <a:solidFill>
                  <a:schemeClr val="lt1"/>
                </a:solidFill>
                <a:latin typeface="Maven Pro"/>
                <a:ea typeface="Maven Pro"/>
                <a:cs typeface="Maven Pro"/>
                <a:sym typeface="Maven Pro"/>
              </a:rPr>
              <a:t>However, one class is noticeably distinct from the rest (‘Real Fault’) as a frequent misclassification.</a:t>
            </a:r>
            <a:endParaRPr>
              <a:solidFill>
                <a:schemeClr val="lt1"/>
              </a:solidFill>
              <a:latin typeface="Maven Pro"/>
              <a:ea typeface="Maven Pro"/>
              <a:cs typeface="Maven Pro"/>
              <a:sym typeface="Maven Pro"/>
            </a:endParaRPr>
          </a:p>
        </p:txBody>
      </p:sp>
      <p:grpSp>
        <p:nvGrpSpPr>
          <p:cNvPr id="368" name="Google Shape;368;p31"/>
          <p:cNvGrpSpPr/>
          <p:nvPr/>
        </p:nvGrpSpPr>
        <p:grpSpPr>
          <a:xfrm>
            <a:off x="623775" y="1566275"/>
            <a:ext cx="3368000" cy="3123250"/>
            <a:chOff x="5059675" y="1604450"/>
            <a:chExt cx="3368000" cy="3123250"/>
          </a:xfrm>
        </p:grpSpPr>
        <p:pic>
          <p:nvPicPr>
            <p:cNvPr id="369" name="Google Shape;369;p31"/>
            <p:cNvPicPr preferRelativeResize="0"/>
            <p:nvPr/>
          </p:nvPicPr>
          <p:blipFill rotWithShape="1">
            <a:blip r:embed="rId3">
              <a:alphaModFix/>
            </a:blip>
            <a:srcRect t="76227" r="68856"/>
            <a:stretch/>
          </p:blipFill>
          <p:spPr>
            <a:xfrm>
              <a:off x="5059675" y="3383875"/>
              <a:ext cx="1954201" cy="1343825"/>
            </a:xfrm>
            <a:prstGeom prst="rect">
              <a:avLst/>
            </a:prstGeom>
            <a:noFill/>
            <a:ln>
              <a:noFill/>
            </a:ln>
          </p:spPr>
        </p:pic>
        <p:pic>
          <p:nvPicPr>
            <p:cNvPr id="370" name="Google Shape;370;p31"/>
            <p:cNvPicPr preferRelativeResize="0"/>
            <p:nvPr/>
          </p:nvPicPr>
          <p:blipFill rotWithShape="1">
            <a:blip r:embed="rId3">
              <a:alphaModFix/>
            </a:blip>
            <a:srcRect l="76410" b="68179"/>
            <a:stretch/>
          </p:blipFill>
          <p:spPr>
            <a:xfrm>
              <a:off x="6947425" y="1604450"/>
              <a:ext cx="1480250" cy="1798776"/>
            </a:xfrm>
            <a:prstGeom prst="rect">
              <a:avLst/>
            </a:prstGeom>
            <a:noFill/>
            <a:ln>
              <a:noFill/>
            </a:ln>
          </p:spPr>
        </p:pic>
        <p:sp>
          <p:nvSpPr>
            <p:cNvPr id="371" name="Google Shape;371;p31"/>
            <p:cNvSpPr txBox="1"/>
            <p:nvPr/>
          </p:nvSpPr>
          <p:spPr>
            <a:xfrm>
              <a:off x="6937675" y="3068000"/>
              <a:ext cx="1101000" cy="1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Nunito"/>
                  <a:ea typeface="Nunito"/>
                  <a:cs typeface="Nunito"/>
                  <a:sym typeface="Nunito"/>
                </a:rPr>
                <a:t>“Real Fault”</a:t>
              </a:r>
              <a:endParaRPr sz="600">
                <a:latin typeface="Nunito"/>
                <a:ea typeface="Nunito"/>
                <a:cs typeface="Nunito"/>
                <a:sym typeface="Nunito"/>
              </a:endParaRPr>
            </a:p>
          </p:txBody>
        </p:sp>
        <p:sp>
          <p:nvSpPr>
            <p:cNvPr id="372" name="Google Shape;372;p31"/>
            <p:cNvSpPr txBox="1"/>
            <p:nvPr/>
          </p:nvSpPr>
          <p:spPr>
            <a:xfrm rot="-5400000">
              <a:off x="6129725" y="3285975"/>
              <a:ext cx="1101000" cy="1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Nunito"/>
                  <a:ea typeface="Nunito"/>
                  <a:cs typeface="Nunito"/>
                  <a:sym typeface="Nunito"/>
                </a:rPr>
                <a:t>“Real Fault”</a:t>
              </a:r>
              <a:endParaRPr sz="600">
                <a:latin typeface="Nunito"/>
                <a:ea typeface="Nunito"/>
                <a:cs typeface="Nunito"/>
                <a:sym typeface="Nunito"/>
              </a:endParaRPr>
            </a:p>
          </p:txBody>
        </p:sp>
        <p:pic>
          <p:nvPicPr>
            <p:cNvPr id="373" name="Google Shape;373;p31"/>
            <p:cNvPicPr preferRelativeResize="0"/>
            <p:nvPr/>
          </p:nvPicPr>
          <p:blipFill rotWithShape="1">
            <a:blip r:embed="rId3">
              <a:alphaModFix/>
            </a:blip>
            <a:srcRect r="68856" b="68179"/>
            <a:stretch/>
          </p:blipFill>
          <p:spPr>
            <a:xfrm>
              <a:off x="5059675" y="1604450"/>
              <a:ext cx="1954188" cy="1798776"/>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xfrm>
            <a:off x="1964850" y="491075"/>
            <a:ext cx="5214300" cy="6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Utilizing Subject Matter Experts</a:t>
            </a:r>
            <a:br>
              <a:rPr lang="en" sz="2500"/>
            </a:br>
            <a:r>
              <a:rPr lang="en" sz="1800"/>
              <a:t>Algorithm Analysis Example - Zooming In</a:t>
            </a:r>
            <a:endParaRPr sz="1400">
              <a:solidFill>
                <a:schemeClr val="lt1"/>
              </a:solidFill>
            </a:endParaRPr>
          </a:p>
        </p:txBody>
      </p:sp>
      <p:sp>
        <p:nvSpPr>
          <p:cNvPr id="379" name="Google Shape;379;p32"/>
          <p:cNvSpPr txBox="1">
            <a:spLocks noGrp="1"/>
          </p:cNvSpPr>
          <p:nvPr>
            <p:ph type="title"/>
          </p:nvPr>
        </p:nvSpPr>
        <p:spPr>
          <a:xfrm>
            <a:off x="4218917" y="1414649"/>
            <a:ext cx="4498500" cy="6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solidFill>
                  <a:srgbClr val="551561"/>
                </a:solidFill>
              </a:rPr>
              <a:t>Understanding Consequences of Misclassification</a:t>
            </a:r>
            <a:endParaRPr sz="1800" u="sng">
              <a:solidFill>
                <a:srgbClr val="551561"/>
              </a:solidFill>
            </a:endParaRPr>
          </a:p>
        </p:txBody>
      </p:sp>
      <p:sp>
        <p:nvSpPr>
          <p:cNvPr id="380" name="Google Shape;380;p32"/>
          <p:cNvSpPr txBox="1">
            <a:spLocks noGrp="1"/>
          </p:cNvSpPr>
          <p:nvPr>
            <p:ph type="body" idx="4294967295"/>
          </p:nvPr>
        </p:nvSpPr>
        <p:spPr>
          <a:xfrm>
            <a:off x="4166600" y="2139950"/>
            <a:ext cx="4677300" cy="27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latin typeface="Maven Pro"/>
                <a:ea typeface="Maven Pro"/>
                <a:cs typeface="Maven Pro"/>
                <a:sym typeface="Maven Pro"/>
              </a:rPr>
              <a:t>We reached out to SMEs to ask if there were additional features to be integrated in the model to improve the ‘Real Fault’ predictions.</a:t>
            </a:r>
            <a:endParaRPr sz="900">
              <a:solidFill>
                <a:schemeClr val="lt1"/>
              </a:solidFill>
              <a:latin typeface="Maven Pro"/>
              <a:ea typeface="Maven Pro"/>
              <a:cs typeface="Maven Pro"/>
              <a:sym typeface="Maven Pro"/>
            </a:endParaRPr>
          </a:p>
          <a:p>
            <a:pPr marL="0" lvl="0" indent="0" algn="ctr" rtl="0">
              <a:spcBef>
                <a:spcPts val="800"/>
              </a:spcBef>
              <a:spcAft>
                <a:spcPts val="0"/>
              </a:spcAft>
              <a:buNone/>
            </a:pPr>
            <a:r>
              <a:rPr lang="en" sz="1400">
                <a:solidFill>
                  <a:schemeClr val="lt1"/>
                </a:solidFill>
                <a:latin typeface="Maven Pro"/>
                <a:ea typeface="Maven Pro"/>
                <a:cs typeface="Maven Pro"/>
                <a:sym typeface="Maven Pro"/>
              </a:rPr>
              <a:t>SMEs informed us that 95% of the time, ‘Real Fault’ was, in fact, a ‘No Fault’ classification.</a:t>
            </a:r>
            <a:endParaRPr sz="900">
              <a:solidFill>
                <a:schemeClr val="lt1"/>
              </a:solidFill>
              <a:latin typeface="Maven Pro"/>
              <a:ea typeface="Maven Pro"/>
              <a:cs typeface="Maven Pro"/>
              <a:sym typeface="Maven Pro"/>
            </a:endParaRPr>
          </a:p>
          <a:p>
            <a:pPr marL="0" lvl="0" indent="0" algn="ctr" rtl="0">
              <a:spcBef>
                <a:spcPts val="800"/>
              </a:spcBef>
              <a:spcAft>
                <a:spcPts val="0"/>
              </a:spcAft>
              <a:buNone/>
            </a:pPr>
            <a:r>
              <a:rPr lang="en" sz="1400">
                <a:solidFill>
                  <a:schemeClr val="lt1"/>
                </a:solidFill>
                <a:latin typeface="Maven Pro"/>
                <a:ea typeface="Maven Pro"/>
                <a:cs typeface="Maven Pro"/>
                <a:sym typeface="Maven Pro"/>
              </a:rPr>
              <a:t>This classification was used simply because it was the default issue that was reported not because ‘Real Fault’ was the true problem.</a:t>
            </a:r>
            <a:endParaRPr sz="1400">
              <a:solidFill>
                <a:schemeClr val="lt1"/>
              </a:solidFill>
              <a:latin typeface="Maven Pro"/>
              <a:ea typeface="Maven Pro"/>
              <a:cs typeface="Maven Pro"/>
              <a:sym typeface="Maven Pro"/>
            </a:endParaRPr>
          </a:p>
          <a:p>
            <a:pPr marL="0" lvl="0" indent="0" algn="ctr" rtl="0">
              <a:spcBef>
                <a:spcPts val="800"/>
              </a:spcBef>
              <a:spcAft>
                <a:spcPts val="1600"/>
              </a:spcAft>
              <a:buNone/>
            </a:pPr>
            <a:r>
              <a:rPr lang="en" sz="1400" i="1">
                <a:solidFill>
                  <a:schemeClr val="lt1"/>
                </a:solidFill>
                <a:latin typeface="Maven Pro"/>
                <a:ea typeface="Maven Pro"/>
                <a:cs typeface="Maven Pro"/>
                <a:sym typeface="Maven Pro"/>
              </a:rPr>
              <a:t>The model was performing well.</a:t>
            </a:r>
            <a:endParaRPr sz="1400" i="1">
              <a:solidFill>
                <a:schemeClr val="lt1"/>
              </a:solidFill>
              <a:latin typeface="Maven Pro"/>
              <a:ea typeface="Maven Pro"/>
              <a:cs typeface="Maven Pro"/>
              <a:sym typeface="Maven Pro"/>
            </a:endParaRPr>
          </a:p>
        </p:txBody>
      </p:sp>
      <p:grpSp>
        <p:nvGrpSpPr>
          <p:cNvPr id="381" name="Google Shape;381;p32"/>
          <p:cNvGrpSpPr/>
          <p:nvPr/>
        </p:nvGrpSpPr>
        <p:grpSpPr>
          <a:xfrm>
            <a:off x="623775" y="1566275"/>
            <a:ext cx="3368000" cy="3123250"/>
            <a:chOff x="5059675" y="1604450"/>
            <a:chExt cx="3368000" cy="3123250"/>
          </a:xfrm>
        </p:grpSpPr>
        <p:pic>
          <p:nvPicPr>
            <p:cNvPr id="382" name="Google Shape;382;p32"/>
            <p:cNvPicPr preferRelativeResize="0"/>
            <p:nvPr/>
          </p:nvPicPr>
          <p:blipFill rotWithShape="1">
            <a:blip r:embed="rId3">
              <a:alphaModFix/>
            </a:blip>
            <a:srcRect t="76227" r="68856"/>
            <a:stretch/>
          </p:blipFill>
          <p:spPr>
            <a:xfrm>
              <a:off x="5059675" y="3383875"/>
              <a:ext cx="1954201" cy="1343825"/>
            </a:xfrm>
            <a:prstGeom prst="rect">
              <a:avLst/>
            </a:prstGeom>
            <a:noFill/>
            <a:ln>
              <a:noFill/>
            </a:ln>
          </p:spPr>
        </p:pic>
        <p:pic>
          <p:nvPicPr>
            <p:cNvPr id="383" name="Google Shape;383;p32"/>
            <p:cNvPicPr preferRelativeResize="0"/>
            <p:nvPr/>
          </p:nvPicPr>
          <p:blipFill rotWithShape="1">
            <a:blip r:embed="rId3">
              <a:alphaModFix/>
            </a:blip>
            <a:srcRect l="76410" b="68179"/>
            <a:stretch/>
          </p:blipFill>
          <p:spPr>
            <a:xfrm>
              <a:off x="6947425" y="1604450"/>
              <a:ext cx="1480250" cy="1798776"/>
            </a:xfrm>
            <a:prstGeom prst="rect">
              <a:avLst/>
            </a:prstGeom>
            <a:noFill/>
            <a:ln>
              <a:noFill/>
            </a:ln>
          </p:spPr>
        </p:pic>
        <p:sp>
          <p:nvSpPr>
            <p:cNvPr id="384" name="Google Shape;384;p32"/>
            <p:cNvSpPr txBox="1"/>
            <p:nvPr/>
          </p:nvSpPr>
          <p:spPr>
            <a:xfrm>
              <a:off x="6937675" y="3068000"/>
              <a:ext cx="1101000" cy="1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Nunito"/>
                  <a:ea typeface="Nunito"/>
                  <a:cs typeface="Nunito"/>
                  <a:sym typeface="Nunito"/>
                </a:rPr>
                <a:t>“Real Fault”</a:t>
              </a:r>
              <a:endParaRPr sz="600">
                <a:latin typeface="Nunito"/>
                <a:ea typeface="Nunito"/>
                <a:cs typeface="Nunito"/>
                <a:sym typeface="Nunito"/>
              </a:endParaRPr>
            </a:p>
          </p:txBody>
        </p:sp>
        <p:sp>
          <p:nvSpPr>
            <p:cNvPr id="385" name="Google Shape;385;p32"/>
            <p:cNvSpPr txBox="1"/>
            <p:nvPr/>
          </p:nvSpPr>
          <p:spPr>
            <a:xfrm rot="-5400000">
              <a:off x="6129725" y="3285975"/>
              <a:ext cx="1101000" cy="11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Nunito"/>
                  <a:ea typeface="Nunito"/>
                  <a:cs typeface="Nunito"/>
                  <a:sym typeface="Nunito"/>
                </a:rPr>
                <a:t>“Real Fault”</a:t>
              </a:r>
              <a:endParaRPr sz="600">
                <a:latin typeface="Nunito"/>
                <a:ea typeface="Nunito"/>
                <a:cs typeface="Nunito"/>
                <a:sym typeface="Nunito"/>
              </a:endParaRPr>
            </a:p>
          </p:txBody>
        </p:sp>
        <p:pic>
          <p:nvPicPr>
            <p:cNvPr id="386" name="Google Shape;386;p32"/>
            <p:cNvPicPr preferRelativeResize="0"/>
            <p:nvPr/>
          </p:nvPicPr>
          <p:blipFill rotWithShape="1">
            <a:blip r:embed="rId3">
              <a:alphaModFix/>
            </a:blip>
            <a:srcRect r="68856" b="68179"/>
            <a:stretch/>
          </p:blipFill>
          <p:spPr>
            <a:xfrm>
              <a:off x="5059675" y="1604450"/>
              <a:ext cx="1954188" cy="1798776"/>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58585"/>
        </a:solidFill>
        <a:effectLst/>
      </p:bgPr>
    </p:bg>
    <p:spTree>
      <p:nvGrpSpPr>
        <p:cNvPr id="1" name="Shape 390"/>
        <p:cNvGrpSpPr/>
        <p:nvPr/>
      </p:nvGrpSpPr>
      <p:grpSpPr>
        <a:xfrm>
          <a:off x="0" y="0"/>
          <a:ext cx="0" cy="0"/>
          <a:chOff x="0" y="0"/>
          <a:chExt cx="0" cy="0"/>
        </a:xfrm>
      </p:grpSpPr>
      <p:sp>
        <p:nvSpPr>
          <p:cNvPr id="391" name="Google Shape;391;p33"/>
          <p:cNvSpPr txBox="1"/>
          <p:nvPr/>
        </p:nvSpPr>
        <p:spPr>
          <a:xfrm>
            <a:off x="927150" y="599450"/>
            <a:ext cx="7289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a:solidFill>
                  <a:schemeClr val="lt1"/>
                </a:solidFill>
                <a:latin typeface="Maven Pro"/>
                <a:ea typeface="Maven Pro"/>
                <a:cs typeface="Maven Pro"/>
                <a:sym typeface="Maven Pro"/>
              </a:rPr>
              <a:t>Algorithm Selection Decisions</a:t>
            </a:r>
            <a:endParaRPr sz="2600" u="sng">
              <a:latin typeface="Nunito"/>
              <a:ea typeface="Nunito"/>
              <a:cs typeface="Nunito"/>
              <a:sym typeface="Nunito"/>
            </a:endParaRPr>
          </a:p>
        </p:txBody>
      </p:sp>
      <p:pic>
        <p:nvPicPr>
          <p:cNvPr id="392" name="Google Shape;392;p33"/>
          <p:cNvPicPr preferRelativeResize="0"/>
          <p:nvPr/>
        </p:nvPicPr>
        <p:blipFill rotWithShape="1">
          <a:blip r:embed="rId3">
            <a:alphaModFix/>
          </a:blip>
          <a:srcRect l="602" t="1172" r="651" b="1928"/>
          <a:stretch/>
        </p:blipFill>
        <p:spPr>
          <a:xfrm>
            <a:off x="969612" y="1340325"/>
            <a:ext cx="7204775" cy="29267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4017</Words>
  <Application>Microsoft Office PowerPoint</Application>
  <PresentationFormat>On-screen Show (16:9)</PresentationFormat>
  <Paragraphs>403</Paragraphs>
  <Slides>48</Slides>
  <Notes>48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Roboto</vt:lpstr>
      <vt:lpstr>Times New Roman</vt:lpstr>
      <vt:lpstr>Nunito</vt:lpstr>
      <vt:lpstr>Maven Pro</vt:lpstr>
      <vt:lpstr>Book Antiqua</vt:lpstr>
      <vt:lpstr>Simple Light</vt:lpstr>
      <vt:lpstr>Momentum</vt:lpstr>
      <vt:lpstr>Module V - Practical Data Science Session  SMEs, Algorithms, &amp; Modeling Basics  Open-Source Libraries &amp; Packages  GPUs &amp; Improving Data Science Workflow</vt:lpstr>
      <vt:lpstr>Practical Data Science Session</vt:lpstr>
      <vt:lpstr>Subject Matter Experts</vt:lpstr>
      <vt:lpstr>Subject Matter Experts</vt:lpstr>
      <vt:lpstr>Utilizing Subject Matter Experts Data Cleaning Example</vt:lpstr>
      <vt:lpstr>Utilizing Subject Matter Experts Algorithm Analysis Example</vt:lpstr>
      <vt:lpstr>Utilizing Subject Matter Experts Algorithm Analysis Example - Zooming In</vt:lpstr>
      <vt:lpstr>Utilizing Subject Matter Experts Algorithm Analysis Example - Zooming In</vt:lpstr>
      <vt:lpstr>PowerPoint Presentation</vt:lpstr>
      <vt:lpstr>PowerPoint Presentation</vt:lpstr>
      <vt:lpstr>Algorithm Score Selection</vt:lpstr>
      <vt:lpstr>Algorithm Score Selection</vt:lpstr>
      <vt:lpstr>Algorithm Score Selection</vt:lpstr>
      <vt:lpstr>Algorithm Score Selection</vt:lpstr>
      <vt:lpstr>PowerPoint Presentation</vt:lpstr>
      <vt:lpstr>PowerPoint Presentation</vt:lpstr>
      <vt:lpstr>How to Select the Best Algorithm?</vt:lpstr>
      <vt:lpstr>How to Select the Best Algorithm?</vt:lpstr>
      <vt:lpstr>PowerPoint Presentation</vt:lpstr>
      <vt:lpstr>HyperParameter Optimization (HPO)</vt:lpstr>
      <vt:lpstr>HyperParameter Optimization (HPO)</vt:lpstr>
      <vt:lpstr>PowerPoint Presentation</vt:lpstr>
      <vt:lpstr>Test Ensemble Models</vt:lpstr>
      <vt:lpstr>PowerPoint Presentation</vt:lpstr>
      <vt:lpstr>The Model is Ready! ...Now what?</vt:lpstr>
      <vt:lpstr>You’ve Full-Trained… Don’t Forget to Save!</vt:lpstr>
      <vt:lpstr>Practical Data Science Session</vt:lpstr>
      <vt:lpstr>Libraries You’ll Use Often</vt:lpstr>
      <vt:lpstr>Module VI - Enhancing, Selling, &amp; Delivering  GPUs / Distributed Computing / Dask  Cloud Services  Python &amp; SQL  Modularizing Code into Scripts  Packaging Completed Work - Demos &amp; Docker  Promoting the Work</vt:lpstr>
      <vt:lpstr>PowerPoint Presentation</vt:lpstr>
      <vt:lpstr>PowerPoint Presentation</vt:lpstr>
      <vt:lpstr>Enhancing, Selling, &amp; Delivering</vt:lpstr>
      <vt:lpstr>Enhancing, Selling, &amp; Delivering</vt:lpstr>
      <vt:lpstr>GPUs &amp; Distributed Computing</vt:lpstr>
      <vt:lpstr>Enhancing, Selling, &amp; Delivering</vt:lpstr>
      <vt:lpstr>Enhancing, Selling, &amp; Delivering</vt:lpstr>
      <vt:lpstr>Python &amp; Additional Package Tools</vt:lpstr>
      <vt:lpstr>Enhancing, Selling, &amp; Delivering</vt:lpstr>
      <vt:lpstr>Enhancing, Selling, &amp; Delivering</vt:lpstr>
      <vt:lpstr>Enhancing, Selling, &amp; Delivering</vt:lpstr>
      <vt:lpstr>Enhancing, Selling, &amp; Delivering</vt:lpstr>
      <vt:lpstr>Enhancing, Selling, &amp; Delivering</vt:lpstr>
      <vt:lpstr>Docker</vt:lpstr>
      <vt:lpstr>Enhancing, Selling, &amp; Delivering</vt:lpstr>
      <vt:lpstr>Enhancing, Selling, &amp; Delivering</vt:lpstr>
      <vt:lpstr>Requested Topics!</vt:lpstr>
      <vt:lpstr>Options/ideas for Remaining Course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V - Practical Data Science Session  SMEs, Algorithms, &amp; Modeling Basics  Open-Source Libraries &amp; Packages  GPUs &amp; Improving Data Science Workflow</dc:title>
  <cp:lastModifiedBy>Kongsiri, Matthew</cp:lastModifiedBy>
  <cp:revision>5</cp:revision>
  <dcterms:modified xsi:type="dcterms:W3CDTF">2022-08-08T02:11:04Z</dcterms:modified>
</cp:coreProperties>
</file>